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In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B1E4"/>
    <a:srgbClr val="F6C0D6"/>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01" autoAdjust="0"/>
    <p:restoredTop sz="94610"/>
  </p:normalViewPr>
  <p:slideViewPr>
    <p:cSldViewPr snapToGrid="0" snapToObjects="1">
      <p:cViewPr varScale="1">
        <p:scale>
          <a:sx n="53" d="100"/>
          <a:sy n="53" d="100"/>
        </p:scale>
        <p:origin x="36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84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a:p>
        </p:txBody>
      </p:sp>
      <p:sp>
        <p:nvSpPr>
          <p:cNvPr id="3" name="Shape 1"/>
          <p:cNvSpPr/>
          <p:nvPr/>
        </p:nvSpPr>
        <p:spPr>
          <a:xfrm>
            <a:off x="0" y="0"/>
            <a:ext cx="14630400" cy="8229600"/>
          </a:xfrm>
          <a:prstGeom prst="rect">
            <a:avLst/>
          </a:prstGeom>
          <a:solidFill>
            <a:srgbClr val="FDFAF7"/>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83235" y="311825"/>
            <a:ext cx="4622721" cy="253365"/>
          </a:xfrm>
          <a:prstGeom prst="rect">
            <a:avLst/>
          </a:prstGeom>
          <a:noFill/>
          <a:ln/>
        </p:spPr>
        <p:txBody>
          <a:bodyPr wrap="none" lIns="0" tIns="0" rIns="0" bIns="0" rtlCol="0" anchor="t"/>
          <a:lstStyle/>
          <a:p>
            <a:pPr marL="0" indent="0" algn="l">
              <a:lnSpc>
                <a:spcPts val="1950"/>
              </a:lnSpc>
              <a:buNone/>
            </a:pPr>
            <a:r>
              <a:rPr lang="en-US" sz="1550" b="1" dirty="0">
                <a:solidFill>
                  <a:srgbClr val="F95F88"/>
                </a:solidFill>
                <a:latin typeface="Calibri" panose="020F0502020204030204" pitchFamily="34" charset="0"/>
                <a:ea typeface="Calibri" panose="020F0502020204030204" pitchFamily="34" charset="0"/>
                <a:cs typeface="Calibri" panose="020F0502020204030204" pitchFamily="34" charset="0"/>
              </a:rPr>
              <a:t>Task 1: Basic Network Sniffer with Python &amp; Scapy</a:t>
            </a:r>
            <a:endParaRPr lang="en-US" sz="1550" dirty="0"/>
          </a:p>
        </p:txBody>
      </p:sp>
      <p:sp>
        <p:nvSpPr>
          <p:cNvPr id="4" name="Text 1"/>
          <p:cNvSpPr/>
          <p:nvPr/>
        </p:nvSpPr>
        <p:spPr>
          <a:xfrm>
            <a:off x="5879662" y="636578"/>
            <a:ext cx="8350329" cy="425520"/>
          </a:xfrm>
          <a:prstGeom prst="rect">
            <a:avLst/>
          </a:prstGeom>
          <a:noFill/>
          <a:ln/>
        </p:spPr>
        <p:txBody>
          <a:bodyPr wrap="square" lIns="0" tIns="0" rIns="0" bIns="0" rtlCol="0" anchor="t"/>
          <a:lstStyle/>
          <a:p>
            <a:pPr marL="0" indent="0" algn="l">
              <a:lnSpc>
                <a:spcPts val="1000"/>
              </a:lnSpc>
              <a:buNone/>
            </a:pPr>
            <a:r>
              <a:rPr lang="en-US" sz="1000" dirty="0">
                <a:solidFill>
                  <a:srgbClr val="272525"/>
                </a:solidFill>
                <a:latin typeface="Inter" pitchFamily="34" charset="0"/>
                <a:ea typeface="Inter" pitchFamily="34" charset="-122"/>
                <a:cs typeface="Inter" pitchFamily="34" charset="-120"/>
              </a:rPr>
              <a:t>This section introduces a foundational network sniffer, demonstrating how to capture and analyze network packets using the powerful Scapy library in Python. A network sniffer is a critical tool in cybersecurity, acting like an "eavesdropper" on your network. It intercepts and logs network traffic, allowing you to observe the data flowing between devices.</a:t>
            </a:r>
            <a:endParaRPr lang="en-US" sz="1000" dirty="0"/>
          </a:p>
        </p:txBody>
      </p:sp>
      <p:sp>
        <p:nvSpPr>
          <p:cNvPr id="5" name="Text 2"/>
          <p:cNvSpPr/>
          <p:nvPr/>
        </p:nvSpPr>
        <p:spPr>
          <a:xfrm>
            <a:off x="5883235" y="1101105"/>
            <a:ext cx="8350329" cy="117872"/>
          </a:xfrm>
          <a:prstGeom prst="rect">
            <a:avLst/>
          </a:prstGeom>
          <a:noFill/>
          <a:ln/>
        </p:spPr>
        <p:txBody>
          <a:bodyPr wrap="none" lIns="0" tIns="0" rIns="0" bIns="0" rtlCol="0" anchor="t"/>
          <a:lstStyle/>
          <a:p>
            <a:pPr marL="0" indent="0" algn="l">
              <a:lnSpc>
                <a:spcPts val="900"/>
              </a:lnSpc>
              <a:buNone/>
            </a:pPr>
            <a:r>
              <a:rPr lang="en-US" sz="1000" dirty="0">
                <a:solidFill>
                  <a:srgbClr val="272525"/>
                </a:solidFill>
                <a:latin typeface="Inter" pitchFamily="34" charset="0"/>
                <a:ea typeface="Inter" pitchFamily="34" charset="-122"/>
                <a:cs typeface="Inter" pitchFamily="34" charset="-120"/>
              </a:rPr>
              <a:t>Understanding network traffic is paramount for several cybersecurity roles. It helps in:</a:t>
            </a:r>
            <a:endParaRPr lang="en-US" sz="550" dirty="0"/>
          </a:p>
        </p:txBody>
      </p:sp>
      <p:sp>
        <p:nvSpPr>
          <p:cNvPr id="6" name="Text 3"/>
          <p:cNvSpPr/>
          <p:nvPr/>
        </p:nvSpPr>
        <p:spPr>
          <a:xfrm>
            <a:off x="5953362" y="1321693"/>
            <a:ext cx="8350329" cy="117872"/>
          </a:xfrm>
          <a:prstGeom prst="rect">
            <a:avLst/>
          </a:prstGeom>
          <a:noFill/>
          <a:ln/>
        </p:spPr>
        <p:txBody>
          <a:bodyPr wrap="none" lIns="0" tIns="0" rIns="0" bIns="0" rtlCol="0" anchor="t"/>
          <a:lstStyle/>
          <a:p>
            <a:pPr marL="342900" indent="-342900" algn="l">
              <a:lnSpc>
                <a:spcPts val="900"/>
              </a:lnSpc>
              <a:buSzPct val="100000"/>
              <a:buChar char="•"/>
            </a:pPr>
            <a:r>
              <a:rPr lang="en-US" sz="1000" b="1" dirty="0">
                <a:solidFill>
                  <a:srgbClr val="272525"/>
                </a:solidFill>
                <a:latin typeface="Inter" pitchFamily="34" charset="0"/>
                <a:ea typeface="Inter" pitchFamily="34" charset="-122"/>
                <a:cs typeface="Inter" pitchFamily="34" charset="-120"/>
              </a:rPr>
              <a:t>Network Monitoring:</a:t>
            </a:r>
            <a:r>
              <a:rPr lang="en-US" sz="1000" dirty="0">
                <a:solidFill>
                  <a:srgbClr val="272525"/>
                </a:solidFill>
                <a:latin typeface="Inter" pitchFamily="34" charset="0"/>
                <a:ea typeface="Inter" pitchFamily="34" charset="-122"/>
                <a:cs typeface="Inter" pitchFamily="34" charset="-120"/>
              </a:rPr>
              <a:t> Identifying unusual patterns or high traffic volumes that could indicate an attack.</a:t>
            </a:r>
            <a:endParaRPr lang="en-US" sz="550" dirty="0"/>
          </a:p>
        </p:txBody>
      </p:sp>
      <p:sp>
        <p:nvSpPr>
          <p:cNvPr id="7" name="Text 4"/>
          <p:cNvSpPr/>
          <p:nvPr/>
        </p:nvSpPr>
        <p:spPr>
          <a:xfrm>
            <a:off x="5953361" y="1540997"/>
            <a:ext cx="8350329" cy="117872"/>
          </a:xfrm>
          <a:prstGeom prst="rect">
            <a:avLst/>
          </a:prstGeom>
          <a:noFill/>
          <a:ln/>
        </p:spPr>
        <p:txBody>
          <a:bodyPr wrap="none" lIns="0" tIns="0" rIns="0" bIns="0" rtlCol="0" anchor="t"/>
          <a:lstStyle/>
          <a:p>
            <a:pPr marL="342900" indent="-342900" algn="l">
              <a:lnSpc>
                <a:spcPts val="900"/>
              </a:lnSpc>
              <a:buSzPct val="100000"/>
              <a:buChar char="•"/>
            </a:pPr>
            <a:r>
              <a:rPr lang="en-US" sz="1000" b="1" dirty="0">
                <a:solidFill>
                  <a:srgbClr val="272525"/>
                </a:solidFill>
                <a:latin typeface="Inter" pitchFamily="34" charset="0"/>
                <a:ea typeface="Inter" pitchFamily="34" charset="-122"/>
                <a:cs typeface="Inter" pitchFamily="34" charset="-120"/>
              </a:rPr>
              <a:t>Security Analysis:</a:t>
            </a:r>
            <a:r>
              <a:rPr lang="en-US" sz="1000" dirty="0">
                <a:solidFill>
                  <a:srgbClr val="272525"/>
                </a:solidFill>
                <a:latin typeface="Inter" pitchFamily="34" charset="0"/>
                <a:ea typeface="Inter" pitchFamily="34" charset="-122"/>
                <a:cs typeface="Inter" pitchFamily="34" charset="-120"/>
              </a:rPr>
              <a:t> Inspecting packet contents for malware signatures or suspicious commands.</a:t>
            </a:r>
            <a:endParaRPr lang="en-US" sz="550" dirty="0"/>
          </a:p>
        </p:txBody>
      </p:sp>
      <p:sp>
        <p:nvSpPr>
          <p:cNvPr id="8" name="Text 5"/>
          <p:cNvSpPr/>
          <p:nvPr/>
        </p:nvSpPr>
        <p:spPr>
          <a:xfrm>
            <a:off x="5953363" y="1742549"/>
            <a:ext cx="8350329" cy="117872"/>
          </a:xfrm>
          <a:prstGeom prst="rect">
            <a:avLst/>
          </a:prstGeom>
          <a:noFill/>
          <a:ln/>
        </p:spPr>
        <p:txBody>
          <a:bodyPr wrap="none" lIns="0" tIns="0" rIns="0" bIns="0" rtlCol="0" anchor="t"/>
          <a:lstStyle/>
          <a:p>
            <a:pPr marL="342900" indent="-342900" algn="l">
              <a:lnSpc>
                <a:spcPts val="900"/>
              </a:lnSpc>
              <a:buSzPct val="100000"/>
              <a:buChar char="•"/>
            </a:pPr>
            <a:r>
              <a:rPr lang="en-US" sz="1000" b="1" dirty="0">
                <a:solidFill>
                  <a:srgbClr val="272525"/>
                </a:solidFill>
                <a:latin typeface="Inter" pitchFamily="34" charset="0"/>
                <a:ea typeface="Inter" pitchFamily="34" charset="-122"/>
                <a:cs typeface="Inter" pitchFamily="34" charset="-120"/>
              </a:rPr>
              <a:t>Incident Response:</a:t>
            </a:r>
            <a:r>
              <a:rPr lang="en-US" sz="1000" dirty="0">
                <a:solidFill>
                  <a:srgbClr val="272525"/>
                </a:solidFill>
                <a:latin typeface="Inter" pitchFamily="34" charset="0"/>
                <a:ea typeface="Inter" pitchFamily="34" charset="-122"/>
                <a:cs typeface="Inter" pitchFamily="34" charset="-120"/>
              </a:rPr>
              <a:t> Reconstructing attack sequences by analyzing captured traffic after a security breach.</a:t>
            </a:r>
            <a:endParaRPr lang="en-US" sz="550" dirty="0"/>
          </a:p>
        </p:txBody>
      </p:sp>
      <p:sp>
        <p:nvSpPr>
          <p:cNvPr id="9" name="Text 6"/>
          <p:cNvSpPr/>
          <p:nvPr/>
        </p:nvSpPr>
        <p:spPr>
          <a:xfrm>
            <a:off x="5953363" y="1943361"/>
            <a:ext cx="8350329" cy="117872"/>
          </a:xfrm>
          <a:prstGeom prst="rect">
            <a:avLst/>
          </a:prstGeom>
          <a:noFill/>
          <a:ln/>
        </p:spPr>
        <p:txBody>
          <a:bodyPr wrap="none" lIns="0" tIns="0" rIns="0" bIns="0" rtlCol="0" anchor="t"/>
          <a:lstStyle/>
          <a:p>
            <a:pPr marL="342900" indent="-342900" algn="l">
              <a:lnSpc>
                <a:spcPts val="900"/>
              </a:lnSpc>
              <a:buSzPct val="100000"/>
              <a:buChar char="•"/>
            </a:pPr>
            <a:r>
              <a:rPr lang="en-US" sz="1000" b="1" dirty="0">
                <a:solidFill>
                  <a:srgbClr val="272525"/>
                </a:solidFill>
                <a:latin typeface="Inter" pitchFamily="34" charset="0"/>
                <a:ea typeface="Inter" pitchFamily="34" charset="-122"/>
                <a:cs typeface="Inter" pitchFamily="34" charset="-120"/>
              </a:rPr>
              <a:t>Troubleshooting:</a:t>
            </a:r>
            <a:r>
              <a:rPr lang="en-US" sz="1000" dirty="0">
                <a:solidFill>
                  <a:srgbClr val="272525"/>
                </a:solidFill>
                <a:latin typeface="Inter" pitchFamily="34" charset="0"/>
                <a:ea typeface="Inter" pitchFamily="34" charset="-122"/>
                <a:cs typeface="Inter" pitchFamily="34" charset="-120"/>
              </a:rPr>
              <a:t> Diagnosing connectivity issues or application performance problems.</a:t>
            </a:r>
            <a:endParaRPr lang="en-US" sz="550" dirty="0"/>
          </a:p>
        </p:txBody>
      </p:sp>
      <p:sp>
        <p:nvSpPr>
          <p:cNvPr id="10" name="Text 7"/>
          <p:cNvSpPr/>
          <p:nvPr/>
        </p:nvSpPr>
        <p:spPr>
          <a:xfrm>
            <a:off x="5953363" y="2137768"/>
            <a:ext cx="8350329" cy="117872"/>
          </a:xfrm>
          <a:prstGeom prst="rect">
            <a:avLst/>
          </a:prstGeom>
          <a:noFill/>
          <a:ln/>
        </p:spPr>
        <p:txBody>
          <a:bodyPr wrap="none" lIns="0" tIns="0" rIns="0" bIns="0" rtlCol="0" anchor="t"/>
          <a:lstStyle/>
          <a:p>
            <a:pPr marL="342900" indent="-342900" algn="l">
              <a:lnSpc>
                <a:spcPts val="900"/>
              </a:lnSpc>
              <a:buSzPct val="100000"/>
              <a:buChar char="•"/>
            </a:pPr>
            <a:r>
              <a:rPr lang="en-US" sz="1000" b="1" dirty="0">
                <a:solidFill>
                  <a:srgbClr val="272525"/>
                </a:solidFill>
                <a:latin typeface="Inter" pitchFamily="34" charset="0"/>
                <a:ea typeface="Inter" pitchFamily="34" charset="-122"/>
                <a:cs typeface="Inter" pitchFamily="34" charset="-120"/>
              </a:rPr>
              <a:t>Forensics:</a:t>
            </a:r>
            <a:r>
              <a:rPr lang="en-US" sz="1000" dirty="0">
                <a:solidFill>
                  <a:srgbClr val="272525"/>
                </a:solidFill>
                <a:latin typeface="Inter" pitchFamily="34" charset="0"/>
                <a:ea typeface="Inter" pitchFamily="34" charset="-122"/>
                <a:cs typeface="Inter" pitchFamily="34" charset="-120"/>
              </a:rPr>
              <a:t> Gathering evidence for post-incident investigations.</a:t>
            </a:r>
            <a:endParaRPr lang="en-US" sz="550" dirty="0"/>
          </a:p>
        </p:txBody>
      </p:sp>
      <p:sp>
        <p:nvSpPr>
          <p:cNvPr id="11" name="Text 8"/>
          <p:cNvSpPr/>
          <p:nvPr/>
        </p:nvSpPr>
        <p:spPr>
          <a:xfrm>
            <a:off x="5879663" y="2400012"/>
            <a:ext cx="8350329" cy="263366"/>
          </a:xfrm>
          <a:prstGeom prst="rect">
            <a:avLst/>
          </a:prstGeom>
          <a:noFill/>
          <a:ln/>
        </p:spPr>
        <p:txBody>
          <a:bodyPr wrap="none" lIns="0" tIns="0" rIns="0" bIns="0" rtlCol="0" anchor="t"/>
          <a:lstStyle/>
          <a:p>
            <a:pPr marL="0" indent="0" algn="l">
              <a:lnSpc>
                <a:spcPts val="900"/>
              </a:lnSpc>
              <a:buNone/>
            </a:pPr>
            <a:r>
              <a:rPr lang="en-US" sz="1000" dirty="0">
                <a:solidFill>
                  <a:srgbClr val="272525"/>
                </a:solidFill>
                <a:latin typeface="Inter" pitchFamily="34" charset="0"/>
                <a:ea typeface="Inter" pitchFamily="34" charset="-122"/>
                <a:cs typeface="Inter" pitchFamily="34" charset="-120"/>
              </a:rPr>
              <a:t>By building a basic sniffer, you gain insights into the fundamental workings of network communication and the raw data that cybersecurity </a:t>
            </a:r>
          </a:p>
          <a:p>
            <a:pPr marL="0" indent="0" algn="l">
              <a:lnSpc>
                <a:spcPts val="900"/>
              </a:lnSpc>
              <a:buNone/>
            </a:pPr>
            <a:r>
              <a:rPr lang="en-US" sz="1000" dirty="0">
                <a:solidFill>
                  <a:srgbClr val="272525"/>
                </a:solidFill>
                <a:latin typeface="Inter" pitchFamily="34" charset="0"/>
                <a:ea typeface="Inter" pitchFamily="34" charset="-122"/>
                <a:cs typeface="Inter" pitchFamily="34" charset="-120"/>
              </a:rPr>
              <a:t>professionals interact with daily.</a:t>
            </a:r>
            <a:endParaRPr lang="en-US" sz="550" dirty="0"/>
          </a:p>
        </p:txBody>
      </p:sp>
      <p:sp>
        <p:nvSpPr>
          <p:cNvPr id="12" name="Shape 9"/>
          <p:cNvSpPr/>
          <p:nvPr/>
        </p:nvSpPr>
        <p:spPr>
          <a:xfrm>
            <a:off x="5883235" y="2718623"/>
            <a:ext cx="8350329" cy="4866968"/>
          </a:xfrm>
          <a:prstGeom prst="roundRect">
            <a:avLst>
              <a:gd name="adj" fmla="val 572"/>
            </a:avLst>
          </a:prstGeom>
          <a:solidFill>
            <a:srgbClr val="F0EDEA"/>
          </a:solidFill>
          <a:ln/>
        </p:spPr>
        <p:txBody>
          <a:bodyPr/>
          <a:lstStyle/>
          <a:p>
            <a:endParaRPr lang="en-US"/>
          </a:p>
        </p:txBody>
      </p:sp>
      <p:sp>
        <p:nvSpPr>
          <p:cNvPr id="13" name="Shape 10"/>
          <p:cNvSpPr/>
          <p:nvPr/>
        </p:nvSpPr>
        <p:spPr>
          <a:xfrm>
            <a:off x="5883235" y="2771964"/>
            <a:ext cx="8357473" cy="5414724"/>
          </a:xfrm>
          <a:prstGeom prst="roundRect">
            <a:avLst>
              <a:gd name="adj" fmla="val 204"/>
            </a:avLst>
          </a:prstGeom>
          <a:solidFill>
            <a:srgbClr val="F0EDEA"/>
          </a:solidFill>
          <a:ln/>
        </p:spPr>
        <p:txBody>
          <a:bodyPr/>
          <a:lstStyle/>
          <a:p>
            <a:r>
              <a:rPr lang="en-US" sz="900" dirty="0">
                <a:latin typeface="Consolas" panose="020B0609020204030204" pitchFamily="49" charset="0"/>
              </a:rPr>
              <a:t>from </a:t>
            </a:r>
            <a:r>
              <a:rPr lang="en-US" sz="900" dirty="0" err="1">
                <a:latin typeface="Consolas" panose="020B0609020204030204" pitchFamily="49" charset="0"/>
              </a:rPr>
              <a:t>scapy.all</a:t>
            </a:r>
            <a:r>
              <a:rPr lang="en-US" sz="900" dirty="0">
                <a:latin typeface="Consolas" panose="020B0609020204030204" pitchFamily="49" charset="0"/>
              </a:rPr>
              <a:t> import sniff, IP, TCP, UDP, ICMP</a:t>
            </a:r>
          </a:p>
          <a:p>
            <a:endParaRPr lang="en-US" sz="900" dirty="0">
              <a:latin typeface="Consolas" panose="020B0609020204030204" pitchFamily="49" charset="0"/>
            </a:endParaRPr>
          </a:p>
          <a:p>
            <a:r>
              <a:rPr lang="en-US" sz="900" dirty="0">
                <a:latin typeface="Consolas" panose="020B0609020204030204" pitchFamily="49" charset="0"/>
              </a:rPr>
              <a:t>def </a:t>
            </a:r>
            <a:r>
              <a:rPr lang="en-US" sz="900" dirty="0" err="1">
                <a:latin typeface="Consolas" panose="020B0609020204030204" pitchFamily="49" charset="0"/>
              </a:rPr>
              <a:t>packet_callback</a:t>
            </a:r>
            <a:r>
              <a:rPr lang="en-US" sz="900" dirty="0">
                <a:latin typeface="Consolas" panose="020B0609020204030204" pitchFamily="49" charset="0"/>
              </a:rPr>
              <a:t>(packet):</a:t>
            </a:r>
          </a:p>
          <a:p>
            <a:r>
              <a:rPr lang="en-US" sz="900" dirty="0">
                <a:latin typeface="Consolas" panose="020B0609020204030204" pitchFamily="49" charset="0"/>
              </a:rPr>
              <a:t>    print("=" * 50)</a:t>
            </a:r>
          </a:p>
          <a:p>
            <a:r>
              <a:rPr lang="en-US" sz="900" dirty="0">
                <a:latin typeface="Consolas" panose="020B0609020204030204" pitchFamily="49" charset="0"/>
              </a:rPr>
              <a:t>    </a:t>
            </a:r>
          </a:p>
          <a:p>
            <a:r>
              <a:rPr lang="en-US" sz="900" dirty="0">
                <a:latin typeface="Consolas" panose="020B0609020204030204" pitchFamily="49" charset="0"/>
              </a:rPr>
              <a:t>    if IP in packet:</a:t>
            </a:r>
          </a:p>
          <a:p>
            <a:r>
              <a:rPr lang="en-US" sz="900" dirty="0">
                <a:latin typeface="Consolas" panose="020B0609020204030204" pitchFamily="49" charset="0"/>
              </a:rPr>
              <a:t>        </a:t>
            </a:r>
            <a:r>
              <a:rPr lang="en-US" sz="900" dirty="0" err="1">
                <a:latin typeface="Consolas" panose="020B0609020204030204" pitchFamily="49" charset="0"/>
              </a:rPr>
              <a:t>ip_layer</a:t>
            </a:r>
            <a:r>
              <a:rPr lang="en-US" sz="900" dirty="0">
                <a:latin typeface="Consolas" panose="020B0609020204030204" pitchFamily="49" charset="0"/>
              </a:rPr>
              <a:t> = packet[IP]</a:t>
            </a:r>
          </a:p>
          <a:p>
            <a:r>
              <a:rPr lang="en-US" sz="900" dirty="0">
                <a:latin typeface="Consolas" panose="020B0609020204030204" pitchFamily="49" charset="0"/>
              </a:rPr>
              <a:t>        print(f"[*] Source IP: {</a:t>
            </a:r>
            <a:r>
              <a:rPr lang="en-US" sz="900" dirty="0" err="1">
                <a:latin typeface="Consolas" panose="020B0609020204030204" pitchFamily="49" charset="0"/>
              </a:rPr>
              <a:t>ip_layer.src</a:t>
            </a:r>
            <a:r>
              <a:rPr lang="en-US" sz="900" dirty="0">
                <a:latin typeface="Consolas" panose="020B0609020204030204" pitchFamily="49" charset="0"/>
              </a:rPr>
              <a:t>}")</a:t>
            </a:r>
          </a:p>
          <a:p>
            <a:r>
              <a:rPr lang="en-US" sz="900" dirty="0">
                <a:latin typeface="Consolas" panose="020B0609020204030204" pitchFamily="49" charset="0"/>
              </a:rPr>
              <a:t>        print(f"[*] Destination IP: {</a:t>
            </a:r>
            <a:r>
              <a:rPr lang="en-US" sz="900" dirty="0" err="1">
                <a:latin typeface="Consolas" panose="020B0609020204030204" pitchFamily="49" charset="0"/>
              </a:rPr>
              <a:t>ip_layer.dst</a:t>
            </a:r>
            <a:r>
              <a:rPr lang="en-US" sz="900" dirty="0">
                <a:latin typeface="Consolas" panose="020B0609020204030204" pitchFamily="49" charset="0"/>
              </a:rPr>
              <a:t>}")</a:t>
            </a:r>
          </a:p>
          <a:p>
            <a:r>
              <a:rPr lang="en-US" sz="900" dirty="0">
                <a:latin typeface="Consolas" panose="020B0609020204030204" pitchFamily="49" charset="0"/>
              </a:rPr>
              <a:t>        print(f"[*] Protocol: {</a:t>
            </a:r>
            <a:r>
              <a:rPr lang="en-US" sz="900" dirty="0" err="1">
                <a:latin typeface="Consolas" panose="020B0609020204030204" pitchFamily="49" charset="0"/>
              </a:rPr>
              <a:t>ip_layer.proto</a:t>
            </a:r>
            <a:r>
              <a:rPr lang="en-US" sz="900" dirty="0">
                <a:latin typeface="Consolas" panose="020B0609020204030204" pitchFamily="49" charset="0"/>
              </a:rPr>
              <a:t>}")</a:t>
            </a:r>
          </a:p>
          <a:p>
            <a:r>
              <a:rPr lang="en-US" sz="900" dirty="0">
                <a:latin typeface="Consolas" panose="020B0609020204030204" pitchFamily="49" charset="0"/>
              </a:rPr>
              <a:t>    </a:t>
            </a:r>
          </a:p>
          <a:p>
            <a:r>
              <a:rPr lang="en-US" sz="900" dirty="0">
                <a:latin typeface="Consolas" panose="020B0609020204030204" pitchFamily="49" charset="0"/>
              </a:rPr>
              <a:t>    if TCP in packet:</a:t>
            </a:r>
          </a:p>
          <a:p>
            <a:r>
              <a:rPr lang="en-US" sz="900" dirty="0">
                <a:latin typeface="Consolas" panose="020B0609020204030204" pitchFamily="49" charset="0"/>
              </a:rPr>
              <a:t>        print("[*] TCP Packet Detected")</a:t>
            </a:r>
          </a:p>
          <a:p>
            <a:r>
              <a:rPr lang="en-US" sz="900" dirty="0">
                <a:latin typeface="Consolas" panose="020B0609020204030204" pitchFamily="49" charset="0"/>
              </a:rPr>
              <a:t>        </a:t>
            </a:r>
            <a:r>
              <a:rPr lang="en-US" sz="900" dirty="0" err="1">
                <a:latin typeface="Consolas" panose="020B0609020204030204" pitchFamily="49" charset="0"/>
              </a:rPr>
              <a:t>tcp_layer</a:t>
            </a:r>
            <a:r>
              <a:rPr lang="en-US" sz="900" dirty="0">
                <a:latin typeface="Consolas" panose="020B0609020204030204" pitchFamily="49" charset="0"/>
              </a:rPr>
              <a:t> = packet[TCP]</a:t>
            </a:r>
          </a:p>
          <a:p>
            <a:r>
              <a:rPr lang="en-US" sz="900" dirty="0">
                <a:latin typeface="Consolas" panose="020B0609020204030204" pitchFamily="49" charset="0"/>
              </a:rPr>
              <a:t>        print(f"[*] Source Port: {</a:t>
            </a:r>
            <a:r>
              <a:rPr lang="en-US" sz="900" dirty="0" err="1">
                <a:latin typeface="Consolas" panose="020B0609020204030204" pitchFamily="49" charset="0"/>
              </a:rPr>
              <a:t>tcp_layer.sport</a:t>
            </a:r>
            <a:r>
              <a:rPr lang="en-US" sz="900" dirty="0">
                <a:latin typeface="Consolas" panose="020B0609020204030204" pitchFamily="49" charset="0"/>
              </a:rPr>
              <a:t>}")</a:t>
            </a:r>
          </a:p>
          <a:p>
            <a:r>
              <a:rPr lang="en-US" sz="900" dirty="0">
                <a:latin typeface="Consolas" panose="020B0609020204030204" pitchFamily="49" charset="0"/>
              </a:rPr>
              <a:t>        print(f"[*] Destination Port: {</a:t>
            </a:r>
            <a:r>
              <a:rPr lang="en-US" sz="900" dirty="0" err="1">
                <a:latin typeface="Consolas" panose="020B0609020204030204" pitchFamily="49" charset="0"/>
              </a:rPr>
              <a:t>tcp_layer.dport</a:t>
            </a:r>
            <a:r>
              <a:rPr lang="en-US" sz="900" dirty="0">
                <a:latin typeface="Consolas" panose="020B0609020204030204" pitchFamily="49" charset="0"/>
              </a:rPr>
              <a:t>}")</a:t>
            </a:r>
          </a:p>
          <a:p>
            <a:r>
              <a:rPr lang="en-US" sz="900" dirty="0">
                <a:latin typeface="Consolas" panose="020B0609020204030204" pitchFamily="49" charset="0"/>
              </a:rPr>
              <a:t>        print(f"[*] TCP Flags: {</a:t>
            </a:r>
            <a:r>
              <a:rPr lang="en-US" sz="900" dirty="0" err="1">
                <a:latin typeface="Consolas" panose="020B0609020204030204" pitchFamily="49" charset="0"/>
              </a:rPr>
              <a:t>tcp_layer.flags</a:t>
            </a:r>
            <a:r>
              <a:rPr lang="en-US" sz="900" dirty="0">
                <a:latin typeface="Consolas" panose="020B0609020204030204" pitchFamily="49" charset="0"/>
              </a:rPr>
              <a:t>}")</a:t>
            </a:r>
          </a:p>
          <a:p>
            <a:r>
              <a:rPr lang="en-US" sz="900" dirty="0">
                <a:latin typeface="Consolas" panose="020B0609020204030204" pitchFamily="49" charset="0"/>
              </a:rPr>
              <a:t>    </a:t>
            </a:r>
          </a:p>
          <a:p>
            <a:r>
              <a:rPr lang="en-US" sz="900" dirty="0">
                <a:latin typeface="Consolas" panose="020B0609020204030204" pitchFamily="49" charset="0"/>
              </a:rPr>
              <a:t>    </a:t>
            </a:r>
            <a:r>
              <a:rPr lang="en-US" sz="900" dirty="0" err="1">
                <a:latin typeface="Consolas" panose="020B0609020204030204" pitchFamily="49" charset="0"/>
              </a:rPr>
              <a:t>elif</a:t>
            </a:r>
            <a:r>
              <a:rPr lang="en-US" sz="900" dirty="0">
                <a:latin typeface="Consolas" panose="020B0609020204030204" pitchFamily="49" charset="0"/>
              </a:rPr>
              <a:t> UDP in packet:</a:t>
            </a:r>
          </a:p>
          <a:p>
            <a:r>
              <a:rPr lang="en-US" sz="900" dirty="0">
                <a:latin typeface="Consolas" panose="020B0609020204030204" pitchFamily="49" charset="0"/>
              </a:rPr>
              <a:t>        print("[*] UDP Packet Detected")</a:t>
            </a:r>
          </a:p>
          <a:p>
            <a:r>
              <a:rPr lang="en-US" sz="900" dirty="0">
                <a:latin typeface="Consolas" panose="020B0609020204030204" pitchFamily="49" charset="0"/>
              </a:rPr>
              <a:t>        </a:t>
            </a:r>
            <a:r>
              <a:rPr lang="en-US" sz="900" dirty="0" err="1">
                <a:latin typeface="Consolas" panose="020B0609020204030204" pitchFamily="49" charset="0"/>
              </a:rPr>
              <a:t>udp_layer</a:t>
            </a:r>
            <a:r>
              <a:rPr lang="en-US" sz="900" dirty="0">
                <a:latin typeface="Consolas" panose="020B0609020204030204" pitchFamily="49" charset="0"/>
              </a:rPr>
              <a:t> = packet[UDP]</a:t>
            </a:r>
          </a:p>
          <a:p>
            <a:r>
              <a:rPr lang="en-US" sz="900" dirty="0">
                <a:latin typeface="Consolas" panose="020B0609020204030204" pitchFamily="49" charset="0"/>
              </a:rPr>
              <a:t>        print(f"[*] Source Port: {</a:t>
            </a:r>
            <a:r>
              <a:rPr lang="en-US" sz="900" dirty="0" err="1">
                <a:latin typeface="Consolas" panose="020B0609020204030204" pitchFamily="49" charset="0"/>
              </a:rPr>
              <a:t>udp_layer.sport</a:t>
            </a:r>
            <a:r>
              <a:rPr lang="en-US" sz="900" dirty="0">
                <a:latin typeface="Consolas" panose="020B0609020204030204" pitchFamily="49" charset="0"/>
              </a:rPr>
              <a:t>}")</a:t>
            </a:r>
          </a:p>
          <a:p>
            <a:r>
              <a:rPr lang="en-US" sz="900" dirty="0">
                <a:latin typeface="Consolas" panose="020B0609020204030204" pitchFamily="49" charset="0"/>
              </a:rPr>
              <a:t>        print(f"[*] Destination Port: {</a:t>
            </a:r>
            <a:r>
              <a:rPr lang="en-US" sz="900" dirty="0" err="1">
                <a:latin typeface="Consolas" panose="020B0609020204030204" pitchFamily="49" charset="0"/>
              </a:rPr>
              <a:t>udp_layer.dport</a:t>
            </a:r>
            <a:r>
              <a:rPr lang="en-US" sz="900" dirty="0">
                <a:latin typeface="Consolas" panose="020B0609020204030204" pitchFamily="49" charset="0"/>
              </a:rPr>
              <a:t>}")</a:t>
            </a:r>
          </a:p>
          <a:p>
            <a:r>
              <a:rPr lang="en-US" sz="900" dirty="0">
                <a:latin typeface="Consolas" panose="020B0609020204030204" pitchFamily="49" charset="0"/>
              </a:rPr>
              <a:t>    </a:t>
            </a:r>
          </a:p>
          <a:p>
            <a:r>
              <a:rPr lang="en-US" sz="900" dirty="0">
                <a:latin typeface="Consolas" panose="020B0609020204030204" pitchFamily="49" charset="0"/>
              </a:rPr>
              <a:t>    </a:t>
            </a:r>
            <a:r>
              <a:rPr lang="en-US" sz="900" dirty="0" err="1">
                <a:latin typeface="Consolas" panose="020B0609020204030204" pitchFamily="49" charset="0"/>
              </a:rPr>
              <a:t>elif</a:t>
            </a:r>
            <a:r>
              <a:rPr lang="en-US" sz="900" dirty="0">
                <a:latin typeface="Consolas" panose="020B0609020204030204" pitchFamily="49" charset="0"/>
              </a:rPr>
              <a:t> ICMP in packet:</a:t>
            </a:r>
          </a:p>
          <a:p>
            <a:r>
              <a:rPr lang="en-US" sz="900" dirty="0">
                <a:latin typeface="Consolas" panose="020B0609020204030204" pitchFamily="49" charset="0"/>
              </a:rPr>
              <a:t>        print("[*] ICMP Packet Detected")</a:t>
            </a:r>
          </a:p>
          <a:p>
            <a:r>
              <a:rPr lang="en-US" sz="900" dirty="0">
                <a:latin typeface="Consolas" panose="020B0609020204030204" pitchFamily="49" charset="0"/>
              </a:rPr>
              <a:t>        </a:t>
            </a:r>
            <a:r>
              <a:rPr lang="en-US" sz="900" dirty="0" err="1">
                <a:latin typeface="Consolas" panose="020B0609020204030204" pitchFamily="49" charset="0"/>
              </a:rPr>
              <a:t>icmp_layer</a:t>
            </a:r>
            <a:r>
              <a:rPr lang="en-US" sz="900" dirty="0">
                <a:latin typeface="Consolas" panose="020B0609020204030204" pitchFamily="49" charset="0"/>
              </a:rPr>
              <a:t> = packet[ICMP]</a:t>
            </a:r>
          </a:p>
          <a:p>
            <a:r>
              <a:rPr lang="en-US" sz="900" dirty="0">
                <a:latin typeface="Consolas" panose="020B0609020204030204" pitchFamily="49" charset="0"/>
              </a:rPr>
              <a:t>        print(f"[*] Type: {</a:t>
            </a:r>
            <a:r>
              <a:rPr lang="en-US" sz="900" dirty="0" err="1">
                <a:latin typeface="Consolas" panose="020B0609020204030204" pitchFamily="49" charset="0"/>
              </a:rPr>
              <a:t>icmp_layer.type</a:t>
            </a:r>
            <a:r>
              <a:rPr lang="en-US" sz="900" dirty="0">
                <a:latin typeface="Consolas" panose="020B0609020204030204" pitchFamily="49" charset="0"/>
              </a:rPr>
              <a:t>}")</a:t>
            </a:r>
          </a:p>
          <a:p>
            <a:r>
              <a:rPr lang="en-US" sz="900" dirty="0">
                <a:latin typeface="Consolas" panose="020B0609020204030204" pitchFamily="49" charset="0"/>
              </a:rPr>
              <a:t>    </a:t>
            </a:r>
          </a:p>
          <a:p>
            <a:r>
              <a:rPr lang="en-US" sz="900" dirty="0">
                <a:latin typeface="Consolas" panose="020B0609020204030204" pitchFamily="49" charset="0"/>
              </a:rPr>
              <a:t>    if </a:t>
            </a:r>
            <a:r>
              <a:rPr lang="en-US" sz="900" dirty="0" err="1">
                <a:latin typeface="Consolas" panose="020B0609020204030204" pitchFamily="49" charset="0"/>
              </a:rPr>
              <a:t>packet.haslayer</a:t>
            </a:r>
            <a:r>
              <a:rPr lang="en-US" sz="900" dirty="0">
                <a:latin typeface="Consolas" panose="020B0609020204030204" pitchFamily="49" charset="0"/>
              </a:rPr>
              <a:t>("Raw"):</a:t>
            </a:r>
          </a:p>
          <a:p>
            <a:r>
              <a:rPr lang="en-US" sz="900" dirty="0">
                <a:latin typeface="Consolas" panose="020B0609020204030204" pitchFamily="49" charset="0"/>
              </a:rPr>
              <a:t>        print("[*] Payload Preview:")</a:t>
            </a:r>
          </a:p>
          <a:p>
            <a:r>
              <a:rPr lang="en-US" sz="900" dirty="0">
                <a:latin typeface="Consolas" panose="020B0609020204030204" pitchFamily="49" charset="0"/>
              </a:rPr>
              <a:t>        try:</a:t>
            </a:r>
          </a:p>
          <a:p>
            <a:r>
              <a:rPr lang="en-US" sz="900" dirty="0">
                <a:latin typeface="Consolas" panose="020B0609020204030204" pitchFamily="49" charset="0"/>
              </a:rPr>
              <a:t>            print(packet["Raw"].</a:t>
            </a:r>
            <a:r>
              <a:rPr lang="en-US" sz="900" dirty="0" err="1">
                <a:latin typeface="Consolas" panose="020B0609020204030204" pitchFamily="49" charset="0"/>
              </a:rPr>
              <a:t>load.decode</a:t>
            </a:r>
            <a:r>
              <a:rPr lang="en-US" sz="900" dirty="0">
                <a:latin typeface="Consolas" panose="020B0609020204030204" pitchFamily="49" charset="0"/>
              </a:rPr>
              <a:t>("utf-8", errors="ignore")[0:100])</a:t>
            </a:r>
          </a:p>
          <a:p>
            <a:r>
              <a:rPr lang="en-US" sz="900" dirty="0">
                <a:latin typeface="Consolas" panose="020B0609020204030204" pitchFamily="49" charset="0"/>
              </a:rPr>
              <a:t>        except:</a:t>
            </a:r>
          </a:p>
          <a:p>
            <a:r>
              <a:rPr lang="en-US" sz="900" dirty="0">
                <a:latin typeface="Consolas" panose="020B0609020204030204" pitchFamily="49" charset="0"/>
              </a:rPr>
              <a:t>            print(str(packet["Raw"].load)[0:100])</a:t>
            </a:r>
            <a:br>
              <a:rPr lang="en-US" sz="900" dirty="0">
                <a:latin typeface="Consolas" panose="020B0609020204030204" pitchFamily="49" charset="0"/>
              </a:rPr>
            </a:br>
            <a:endParaRPr lang="en-US" sz="900" dirty="0">
              <a:latin typeface="Consolas" panose="020B0609020204030204" pitchFamily="49" charset="0"/>
            </a:endParaRPr>
          </a:p>
          <a:p>
            <a:r>
              <a:rPr lang="en-US" sz="900" dirty="0">
                <a:latin typeface="Consolas" panose="020B0609020204030204" pitchFamily="49" charset="0"/>
              </a:rPr>
              <a:t>print("[*] Starting packet sniffer...")</a:t>
            </a:r>
          </a:p>
          <a:p>
            <a:r>
              <a:rPr lang="en-US" sz="900" dirty="0">
                <a:latin typeface="Consolas" panose="020B0609020204030204" pitchFamily="49" charset="0"/>
              </a:rPr>
              <a:t>sniff(prn=</a:t>
            </a:r>
            <a:r>
              <a:rPr lang="en-US" sz="900" dirty="0" err="1">
                <a:latin typeface="Consolas" panose="020B0609020204030204" pitchFamily="49" charset="0"/>
              </a:rPr>
              <a:t>packet_callback</a:t>
            </a:r>
            <a:r>
              <a:rPr lang="en-US" sz="900" dirty="0">
                <a:latin typeface="Consolas" panose="020B0609020204030204" pitchFamily="49" charset="0"/>
              </a:rPr>
              <a:t>, store=False, count=0)</a:t>
            </a:r>
          </a:p>
          <a:p>
            <a:endParaRPr lang="en-US" dirty="0"/>
          </a:p>
        </p:txBody>
      </p:sp>
      <p:sp>
        <p:nvSpPr>
          <p:cNvPr id="14" name="Text 11"/>
          <p:cNvSpPr/>
          <p:nvPr/>
        </p:nvSpPr>
        <p:spPr>
          <a:xfrm>
            <a:off x="5953363" y="2226112"/>
            <a:ext cx="8210074" cy="5304234"/>
          </a:xfrm>
          <a:prstGeom prst="rect">
            <a:avLst/>
          </a:prstGeom>
          <a:noFill/>
          <a:ln/>
        </p:spPr>
        <p:txBody>
          <a:bodyPr wrap="square" lIns="0" tIns="0" rIns="0" bIns="0" rtlCol="0" anchor="t"/>
          <a:lstStyle/>
          <a:p>
            <a:pPr marL="0" indent="0" algn="l">
              <a:lnSpc>
                <a:spcPts val="900"/>
              </a:lnSpc>
              <a:buNone/>
            </a:pPr>
            <a:endParaRPr lang="en-US" sz="550" dirty="0">
              <a:solidFill>
                <a:srgbClr val="272525"/>
              </a:solidFill>
              <a:highlight>
                <a:srgbClr val="F0EDEA"/>
              </a:highlight>
              <a:latin typeface="Consolas" pitchFamily="34" charset="0"/>
              <a:ea typeface="Consolas" pitchFamily="34" charset="-122"/>
              <a:cs typeface="Consolas" pitchFamily="34" charset="-120"/>
            </a:endParaRPr>
          </a:p>
        </p:txBody>
      </p:sp>
      <p:sp>
        <p:nvSpPr>
          <p:cNvPr id="15" name="Text 12"/>
          <p:cNvSpPr/>
          <p:nvPr/>
        </p:nvSpPr>
        <p:spPr>
          <a:xfrm>
            <a:off x="5883235" y="7696081"/>
            <a:ext cx="1216343" cy="152043"/>
          </a:xfrm>
          <a:prstGeom prst="rect">
            <a:avLst/>
          </a:prstGeom>
          <a:noFill/>
          <a:ln/>
        </p:spPr>
        <p:txBody>
          <a:bodyPr wrap="none" lIns="0" tIns="0" rIns="0" bIns="0" rtlCol="0" anchor="t"/>
          <a:lstStyle/>
          <a:p>
            <a:pPr marL="0" indent="0" algn="l">
              <a:lnSpc>
                <a:spcPts val="1150"/>
              </a:lnSpc>
              <a:buNone/>
            </a:pPr>
            <a:endParaRPr lang="en-US" sz="950" dirty="0"/>
          </a:p>
        </p:txBody>
      </p:sp>
      <p:sp>
        <p:nvSpPr>
          <p:cNvPr id="16" name="Text 13"/>
          <p:cNvSpPr/>
          <p:nvPr/>
        </p:nvSpPr>
        <p:spPr>
          <a:xfrm>
            <a:off x="5883235" y="7877532"/>
            <a:ext cx="1216343" cy="152043"/>
          </a:xfrm>
          <a:prstGeom prst="rect">
            <a:avLst/>
          </a:prstGeom>
          <a:noFill/>
          <a:ln/>
        </p:spPr>
        <p:txBody>
          <a:bodyPr wrap="none" lIns="0" tIns="0" rIns="0" bIns="0" rtlCol="0" anchor="t"/>
          <a:lstStyle/>
          <a:p>
            <a:pPr marL="0" indent="0" algn="l">
              <a:lnSpc>
                <a:spcPts val="1150"/>
              </a:lnSpc>
              <a:buNone/>
            </a:pPr>
            <a:endParaRPr lang="en-US" sz="950" dirty="0"/>
          </a:p>
        </p:txBody>
      </p:sp>
      <p:sp>
        <p:nvSpPr>
          <p:cNvPr id="17" name="Text 14"/>
          <p:cNvSpPr/>
          <p:nvPr/>
        </p:nvSpPr>
        <p:spPr>
          <a:xfrm>
            <a:off x="5883235" y="8058983"/>
            <a:ext cx="1216343" cy="152043"/>
          </a:xfrm>
          <a:prstGeom prst="rect">
            <a:avLst/>
          </a:prstGeom>
          <a:noFill/>
          <a:ln/>
        </p:spPr>
        <p:txBody>
          <a:bodyPr wrap="none" lIns="0" tIns="0" rIns="0" bIns="0" rtlCol="0" anchor="t"/>
          <a:lstStyle/>
          <a:p>
            <a:pPr marL="0" indent="0" algn="l">
              <a:lnSpc>
                <a:spcPts val="1150"/>
              </a:lnSpc>
              <a:buNone/>
            </a:pPr>
            <a:endParaRPr lang="en-US" sz="950" dirty="0"/>
          </a:p>
        </p:txBody>
      </p:sp>
      <p:sp>
        <p:nvSpPr>
          <p:cNvPr id="18" name="Rectangle: Rounded Corners 17">
            <a:extLst>
              <a:ext uri="{FF2B5EF4-FFF2-40B4-BE49-F238E27FC236}">
                <a16:creationId xmlns:a16="http://schemas.microsoft.com/office/drawing/2014/main" id="{AB8D6F16-3F87-4156-850E-8CFC83F6A494}"/>
              </a:ext>
            </a:extLst>
          </p:cNvPr>
          <p:cNvSpPr/>
          <p:nvPr/>
        </p:nvSpPr>
        <p:spPr>
          <a:xfrm>
            <a:off x="14240708" y="7724274"/>
            <a:ext cx="281408" cy="409073"/>
          </a:xfrm>
          <a:prstGeom prst="round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85000"/>
            </a:srgbClr>
          </a:solidFill>
          <a:ln/>
        </p:spPr>
        <p:txBody>
          <a:bodyPr/>
          <a:lstStyle/>
          <a:p>
            <a:endParaRPr lang="en-US"/>
          </a:p>
        </p:txBody>
      </p:sp>
      <p:sp>
        <p:nvSpPr>
          <p:cNvPr id="4" name="Text 1"/>
          <p:cNvSpPr/>
          <p:nvPr/>
        </p:nvSpPr>
        <p:spPr>
          <a:xfrm>
            <a:off x="793790" y="642699"/>
            <a:ext cx="3953708" cy="327422"/>
          </a:xfrm>
          <a:prstGeom prst="rect">
            <a:avLst/>
          </a:prstGeom>
          <a:noFill/>
          <a:ln/>
        </p:spPr>
        <p:txBody>
          <a:bodyPr wrap="none" lIns="0" tIns="0" rIns="0" bIns="0" rtlCol="0" anchor="t"/>
          <a:lstStyle/>
          <a:p>
            <a:pPr marL="0" indent="0" algn="l">
              <a:lnSpc>
                <a:spcPts val="2550"/>
              </a:lnSpc>
              <a:buNone/>
            </a:pPr>
            <a:r>
              <a:rPr lang="en-US" sz="2050" b="1" dirty="0">
                <a:solidFill>
                  <a:srgbClr val="F95F88"/>
                </a:solidFill>
                <a:latin typeface="Calibri" panose="020F0502020204030204" pitchFamily="34" charset="0"/>
                <a:ea typeface="Calibri" panose="020F0502020204030204" pitchFamily="34" charset="0"/>
                <a:cs typeface="Calibri" panose="020F0502020204030204" pitchFamily="34" charset="0"/>
              </a:rPr>
              <a:t>Code Explanation: Diving Deeper</a:t>
            </a:r>
            <a:endParaRPr lang="en-US" sz="2050" dirty="0"/>
          </a:p>
        </p:txBody>
      </p:sp>
      <p:sp>
        <p:nvSpPr>
          <p:cNvPr id="5" name="Text 2"/>
          <p:cNvSpPr/>
          <p:nvPr/>
        </p:nvSpPr>
        <p:spPr>
          <a:xfrm>
            <a:off x="793790" y="1208246"/>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Let's break down the components of our sniffer:</a:t>
            </a:r>
            <a:endParaRPr lang="en-US" sz="1250" dirty="0"/>
          </a:p>
        </p:txBody>
      </p:sp>
      <p:sp>
        <p:nvSpPr>
          <p:cNvPr id="6" name="Text 3"/>
          <p:cNvSpPr/>
          <p:nvPr/>
        </p:nvSpPr>
        <p:spPr>
          <a:xfrm>
            <a:off x="793790" y="1640919"/>
            <a:ext cx="13042821"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from scapy.all import sniff, IP, TCP, UDP, ICMP</a:t>
            </a:r>
            <a:r>
              <a:rPr lang="en-US" sz="1250" dirty="0">
                <a:solidFill>
                  <a:srgbClr val="272525"/>
                </a:solidFill>
                <a:latin typeface="Inter" pitchFamily="34" charset="0"/>
                <a:ea typeface="Inter" pitchFamily="34" charset="-122"/>
                <a:cs typeface="Inter" pitchFamily="34" charset="-120"/>
              </a:rPr>
              <a:t>: This line imports necessary functions and protocol layers from the Scapy library. </a:t>
            </a:r>
            <a:r>
              <a:rPr lang="en-US" sz="1250" dirty="0">
                <a:solidFill>
                  <a:srgbClr val="272525"/>
                </a:solidFill>
                <a:highlight>
                  <a:srgbClr val="F0EDEA"/>
                </a:highlight>
                <a:latin typeface="Consolas" pitchFamily="34" charset="0"/>
                <a:ea typeface="Consolas" pitchFamily="34" charset="-122"/>
                <a:cs typeface="Consolas" pitchFamily="34" charset="-120"/>
              </a:rPr>
              <a:t>sniff</a:t>
            </a:r>
            <a:r>
              <a:rPr lang="en-US" sz="1250" dirty="0">
                <a:solidFill>
                  <a:srgbClr val="272525"/>
                </a:solidFill>
                <a:latin typeface="Inter" pitchFamily="34" charset="0"/>
                <a:ea typeface="Inter" pitchFamily="34" charset="-122"/>
                <a:cs typeface="Inter" pitchFamily="34" charset="-120"/>
              </a:rPr>
              <a:t> is our main capturing function, while </a:t>
            </a:r>
            <a:r>
              <a:rPr lang="en-US" sz="1250" dirty="0">
                <a:solidFill>
                  <a:srgbClr val="272525"/>
                </a:solidFill>
                <a:highlight>
                  <a:srgbClr val="F0EDEA"/>
                </a:highlight>
                <a:latin typeface="Consolas" pitchFamily="34" charset="0"/>
                <a:ea typeface="Consolas" pitchFamily="34" charset="-122"/>
                <a:cs typeface="Consolas" pitchFamily="34" charset="-120"/>
              </a:rPr>
              <a:t>IP</a:t>
            </a:r>
            <a:r>
              <a:rPr lang="en-US" sz="1250" dirty="0">
                <a:solidFill>
                  <a:srgbClr val="272525"/>
                </a:solidFill>
                <a:latin typeface="Inter" pitchFamily="34" charset="0"/>
                <a:ea typeface="Inter" pitchFamily="34" charset="-122"/>
                <a:cs typeface="Inter" pitchFamily="34" charset="-120"/>
              </a:rPr>
              <a:t>, </a:t>
            </a:r>
            <a:r>
              <a:rPr lang="en-US" sz="1250" dirty="0">
                <a:solidFill>
                  <a:srgbClr val="272525"/>
                </a:solidFill>
                <a:highlight>
                  <a:srgbClr val="F0EDEA"/>
                </a:highlight>
                <a:latin typeface="Consolas" pitchFamily="34" charset="0"/>
                <a:ea typeface="Consolas" pitchFamily="34" charset="-122"/>
                <a:cs typeface="Consolas" pitchFamily="34" charset="-120"/>
              </a:rPr>
              <a:t>TCP</a:t>
            </a:r>
            <a:r>
              <a:rPr lang="en-US" sz="1250" dirty="0">
                <a:solidFill>
                  <a:srgbClr val="272525"/>
                </a:solidFill>
                <a:latin typeface="Inter" pitchFamily="34" charset="0"/>
                <a:ea typeface="Inter" pitchFamily="34" charset="-122"/>
                <a:cs typeface="Inter" pitchFamily="34" charset="-120"/>
              </a:rPr>
              <a:t>, </a:t>
            </a:r>
            <a:r>
              <a:rPr lang="en-US" sz="1250" dirty="0">
                <a:solidFill>
                  <a:srgbClr val="272525"/>
                </a:solidFill>
                <a:highlight>
                  <a:srgbClr val="F0EDEA"/>
                </a:highlight>
                <a:latin typeface="Consolas" pitchFamily="34" charset="0"/>
                <a:ea typeface="Consolas" pitchFamily="34" charset="-122"/>
                <a:cs typeface="Consolas" pitchFamily="34" charset="-120"/>
              </a:rPr>
              <a:t>UDP</a:t>
            </a:r>
            <a:r>
              <a:rPr lang="en-US" sz="1250" dirty="0">
                <a:solidFill>
                  <a:srgbClr val="272525"/>
                </a:solidFill>
                <a:latin typeface="Inter" pitchFamily="34" charset="0"/>
                <a:ea typeface="Inter" pitchFamily="34" charset="-122"/>
                <a:cs typeface="Inter" pitchFamily="34" charset="-120"/>
              </a:rPr>
              <a:t>, and </a:t>
            </a:r>
            <a:r>
              <a:rPr lang="en-US" sz="1250" dirty="0">
                <a:solidFill>
                  <a:srgbClr val="272525"/>
                </a:solidFill>
                <a:highlight>
                  <a:srgbClr val="F0EDEA"/>
                </a:highlight>
                <a:latin typeface="Consolas" pitchFamily="34" charset="0"/>
                <a:ea typeface="Consolas" pitchFamily="34" charset="-122"/>
                <a:cs typeface="Consolas" pitchFamily="34" charset="-120"/>
              </a:rPr>
              <a:t>ICMP</a:t>
            </a:r>
            <a:r>
              <a:rPr lang="en-US" sz="1250" dirty="0">
                <a:solidFill>
                  <a:srgbClr val="272525"/>
                </a:solidFill>
                <a:latin typeface="Inter" pitchFamily="34" charset="0"/>
                <a:ea typeface="Inter" pitchFamily="34" charset="-122"/>
                <a:cs typeface="Inter" pitchFamily="34" charset="-120"/>
              </a:rPr>
              <a:t> represent common network protocols that Scapy can parse.</a:t>
            </a:r>
            <a:endParaRPr lang="en-US" sz="1250" dirty="0"/>
          </a:p>
        </p:txBody>
      </p:sp>
      <p:sp>
        <p:nvSpPr>
          <p:cNvPr id="7" name="Text 4"/>
          <p:cNvSpPr/>
          <p:nvPr/>
        </p:nvSpPr>
        <p:spPr>
          <a:xfrm>
            <a:off x="793790" y="2204561"/>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packet_callback(packet)</a:t>
            </a:r>
            <a:r>
              <a:rPr lang="en-US" sz="1250" dirty="0">
                <a:solidFill>
                  <a:srgbClr val="272525"/>
                </a:solidFill>
                <a:latin typeface="Inter" pitchFamily="34" charset="0"/>
                <a:ea typeface="Inter" pitchFamily="34" charset="-122"/>
                <a:cs typeface="Inter" pitchFamily="34" charset="-120"/>
              </a:rPr>
              <a:t>: This function is the heart of our sniffer. Every time Scapy captures a packet, it passes it to this function for analysis.</a:t>
            </a:r>
            <a:endParaRPr lang="en-US" sz="1250" dirty="0"/>
          </a:p>
        </p:txBody>
      </p:sp>
      <p:sp>
        <p:nvSpPr>
          <p:cNvPr id="8" name="Text 5"/>
          <p:cNvSpPr/>
          <p:nvPr/>
        </p:nvSpPr>
        <p:spPr>
          <a:xfrm>
            <a:off x="793790" y="2514124"/>
            <a:ext cx="13042821"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if IP in packet:</a:t>
            </a:r>
            <a:r>
              <a:rPr lang="en-US" sz="1250" dirty="0">
                <a:solidFill>
                  <a:srgbClr val="272525"/>
                </a:solidFill>
                <a:latin typeface="Inter" pitchFamily="34" charset="0"/>
                <a:ea typeface="Inter" pitchFamily="34" charset="-122"/>
                <a:cs typeface="Inter" pitchFamily="34" charset="-120"/>
              </a:rPr>
              <a:t>: Scapy allows you to check for the presence of a specific protocol layer within a packet. This line checks if the packet contains an IP (Internet Protocol) layer. Most internet traffic uses IP.</a:t>
            </a:r>
            <a:endParaRPr lang="en-US" sz="1250" dirty="0"/>
          </a:p>
        </p:txBody>
      </p:sp>
      <p:sp>
        <p:nvSpPr>
          <p:cNvPr id="9" name="Text 6"/>
          <p:cNvSpPr/>
          <p:nvPr/>
        </p:nvSpPr>
        <p:spPr>
          <a:xfrm>
            <a:off x="793790" y="3077766"/>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ip_layer = packet[IP]</a:t>
            </a:r>
            <a:r>
              <a:rPr lang="en-US" sz="1250" dirty="0">
                <a:solidFill>
                  <a:srgbClr val="272525"/>
                </a:solidFill>
                <a:latin typeface="Inter" pitchFamily="34" charset="0"/>
                <a:ea typeface="Inter" pitchFamily="34" charset="-122"/>
                <a:cs typeface="Inter" pitchFamily="34" charset="-120"/>
              </a:rPr>
              <a:t>: If an IP layer is present, we extract it for easier access to its fields like source IP (</a:t>
            </a:r>
            <a:r>
              <a:rPr lang="en-US" sz="1250" dirty="0">
                <a:solidFill>
                  <a:srgbClr val="272525"/>
                </a:solidFill>
                <a:highlight>
                  <a:srgbClr val="F0EDEA"/>
                </a:highlight>
                <a:latin typeface="Consolas" pitchFamily="34" charset="0"/>
                <a:ea typeface="Consolas" pitchFamily="34" charset="-122"/>
                <a:cs typeface="Consolas" pitchFamily="34" charset="-120"/>
              </a:rPr>
              <a:t>src</a:t>
            </a:r>
            <a:r>
              <a:rPr lang="en-US" sz="1250" dirty="0">
                <a:solidFill>
                  <a:srgbClr val="272525"/>
                </a:solidFill>
                <a:latin typeface="Inter" pitchFamily="34" charset="0"/>
                <a:ea typeface="Inter" pitchFamily="34" charset="-122"/>
                <a:cs typeface="Inter" pitchFamily="34" charset="-120"/>
              </a:rPr>
              <a:t>), destination IP (</a:t>
            </a:r>
            <a:r>
              <a:rPr lang="en-US" sz="1250" dirty="0">
                <a:solidFill>
                  <a:srgbClr val="272525"/>
                </a:solidFill>
                <a:highlight>
                  <a:srgbClr val="F0EDEA"/>
                </a:highlight>
                <a:latin typeface="Consolas" pitchFamily="34" charset="0"/>
                <a:ea typeface="Consolas" pitchFamily="34" charset="-122"/>
                <a:cs typeface="Consolas" pitchFamily="34" charset="-120"/>
              </a:rPr>
              <a:t>dst</a:t>
            </a:r>
            <a:r>
              <a:rPr lang="en-US" sz="1250" dirty="0">
                <a:solidFill>
                  <a:srgbClr val="272525"/>
                </a:solidFill>
                <a:latin typeface="Inter" pitchFamily="34" charset="0"/>
                <a:ea typeface="Inter" pitchFamily="34" charset="-122"/>
                <a:cs typeface="Inter" pitchFamily="34" charset="-120"/>
              </a:rPr>
              <a:t>), and protocol number (</a:t>
            </a:r>
            <a:r>
              <a:rPr lang="en-US" sz="1250" dirty="0">
                <a:solidFill>
                  <a:srgbClr val="272525"/>
                </a:solidFill>
                <a:highlight>
                  <a:srgbClr val="F0EDEA"/>
                </a:highlight>
                <a:latin typeface="Consolas" pitchFamily="34" charset="0"/>
                <a:ea typeface="Consolas" pitchFamily="34" charset="-122"/>
                <a:cs typeface="Consolas" pitchFamily="34" charset="-120"/>
              </a:rPr>
              <a:t>proto</a:t>
            </a:r>
            <a:r>
              <a:rPr lang="en-US" sz="1250" dirty="0">
                <a:solidFill>
                  <a:srgbClr val="272525"/>
                </a:solidFill>
                <a:latin typeface="Inter" pitchFamily="34" charset="0"/>
                <a:ea typeface="Inter" pitchFamily="34" charset="-122"/>
                <a:cs typeface="Inter" pitchFamily="34" charset="-120"/>
              </a:rPr>
              <a:t>).</a:t>
            </a:r>
            <a:endParaRPr lang="en-US" sz="1250" dirty="0"/>
          </a:p>
        </p:txBody>
      </p:sp>
      <p:sp>
        <p:nvSpPr>
          <p:cNvPr id="10" name="Text 7"/>
          <p:cNvSpPr/>
          <p:nvPr/>
        </p:nvSpPr>
        <p:spPr>
          <a:xfrm>
            <a:off x="793790" y="3387328"/>
            <a:ext cx="13042821" cy="762238"/>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if TCP in packet:</a:t>
            </a:r>
            <a:r>
              <a:rPr lang="en-US" sz="1250" dirty="0">
                <a:solidFill>
                  <a:srgbClr val="272525"/>
                </a:solidFill>
                <a:latin typeface="Inter" pitchFamily="34" charset="0"/>
                <a:ea typeface="Inter" pitchFamily="34" charset="-122"/>
                <a:cs typeface="Inter" pitchFamily="34" charset="-120"/>
              </a:rPr>
              <a:t>, </a:t>
            </a:r>
            <a:r>
              <a:rPr lang="en-US" sz="1250" dirty="0">
                <a:solidFill>
                  <a:srgbClr val="272525"/>
                </a:solidFill>
                <a:highlight>
                  <a:srgbClr val="F0EDEA"/>
                </a:highlight>
                <a:latin typeface="Consolas" pitchFamily="34" charset="0"/>
                <a:ea typeface="Consolas" pitchFamily="34" charset="-122"/>
                <a:cs typeface="Consolas" pitchFamily="34" charset="-120"/>
              </a:rPr>
              <a:t>elif UDP in packet:</a:t>
            </a:r>
            <a:r>
              <a:rPr lang="en-US" sz="1250" dirty="0">
                <a:solidFill>
                  <a:srgbClr val="272525"/>
                </a:solidFill>
                <a:latin typeface="Inter" pitchFamily="34" charset="0"/>
                <a:ea typeface="Inter" pitchFamily="34" charset="-122"/>
                <a:cs typeface="Inter" pitchFamily="34" charset="-120"/>
              </a:rPr>
              <a:t>, </a:t>
            </a:r>
            <a:r>
              <a:rPr lang="en-US" sz="1250" dirty="0">
                <a:solidFill>
                  <a:srgbClr val="272525"/>
                </a:solidFill>
                <a:highlight>
                  <a:srgbClr val="F0EDEA"/>
                </a:highlight>
                <a:latin typeface="Consolas" pitchFamily="34" charset="0"/>
                <a:ea typeface="Consolas" pitchFamily="34" charset="-122"/>
                <a:cs typeface="Consolas" pitchFamily="34" charset="-120"/>
              </a:rPr>
              <a:t>elif ICMP in packet:</a:t>
            </a:r>
            <a:r>
              <a:rPr lang="en-US" sz="1250" dirty="0">
                <a:solidFill>
                  <a:srgbClr val="272525"/>
                </a:solidFill>
                <a:latin typeface="Inter" pitchFamily="34" charset="0"/>
                <a:ea typeface="Inter" pitchFamily="34" charset="-122"/>
                <a:cs typeface="Inter" pitchFamily="34" charset="-120"/>
              </a:rPr>
              <a:t>: These conditions check for the transport layer protocol (TCP or UDP) or control protocol (ICMP) and extract relevant information like source/destination ports (for TCP/UDP) or ICMP type. The </a:t>
            </a:r>
            <a:r>
              <a:rPr lang="en-US" sz="1250" dirty="0">
                <a:solidFill>
                  <a:srgbClr val="272525"/>
                </a:solidFill>
                <a:highlight>
                  <a:srgbClr val="F0EDEA"/>
                </a:highlight>
                <a:latin typeface="Consolas" pitchFamily="34" charset="0"/>
                <a:ea typeface="Consolas" pitchFamily="34" charset="-122"/>
                <a:cs typeface="Consolas" pitchFamily="34" charset="-120"/>
              </a:rPr>
              <a:t>elif</a:t>
            </a:r>
            <a:r>
              <a:rPr lang="en-US" sz="1250" dirty="0">
                <a:solidFill>
                  <a:srgbClr val="272525"/>
                </a:solidFill>
                <a:latin typeface="Inter" pitchFamily="34" charset="0"/>
                <a:ea typeface="Inter" pitchFamily="34" charset="-122"/>
                <a:cs typeface="Inter" pitchFamily="34" charset="-120"/>
              </a:rPr>
              <a:t> ensures that only one of these branches is executed, as a packet typically uses only one transport protocol.</a:t>
            </a:r>
            <a:endParaRPr lang="en-US" sz="1250" dirty="0"/>
          </a:p>
        </p:txBody>
      </p:sp>
      <p:sp>
        <p:nvSpPr>
          <p:cNvPr id="11" name="Text 8"/>
          <p:cNvSpPr/>
          <p:nvPr/>
        </p:nvSpPr>
        <p:spPr>
          <a:xfrm>
            <a:off x="793790" y="4205049"/>
            <a:ext cx="13042821" cy="508159"/>
          </a:xfrm>
          <a:prstGeom prst="rect">
            <a:avLst/>
          </a:prstGeom>
          <a:noFill/>
          <a:ln/>
        </p:spPr>
        <p:txBody>
          <a:bodyPr wrap="square" lIns="0" tIns="0" rIns="0" bIns="0" rtlCol="0" anchor="t"/>
          <a:lstStyle/>
          <a:p>
            <a:pPr marL="342900"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if packet.haslayer('Raw'):</a:t>
            </a:r>
            <a:r>
              <a:rPr lang="en-US" sz="1250" dirty="0">
                <a:solidFill>
                  <a:srgbClr val="272525"/>
                </a:solidFill>
                <a:latin typeface="Inter" pitchFamily="34" charset="0"/>
                <a:ea typeface="Inter" pitchFamily="34" charset="-122"/>
                <a:cs typeface="Inter" pitchFamily="34" charset="-120"/>
              </a:rPr>
              <a:t>: Many packets carry data (payload) in their "Raw" layer. This check allows us to peek into the actual content being transmitted. The </a:t>
            </a:r>
            <a:r>
              <a:rPr lang="en-US" sz="1250" dirty="0">
                <a:solidFill>
                  <a:srgbClr val="272525"/>
                </a:solidFill>
                <a:highlight>
                  <a:srgbClr val="F0EDEA"/>
                </a:highlight>
                <a:latin typeface="Consolas" pitchFamily="34" charset="0"/>
                <a:ea typeface="Consolas" pitchFamily="34" charset="-122"/>
                <a:cs typeface="Consolas" pitchFamily="34" charset="-120"/>
              </a:rPr>
              <a:t>decode</a:t>
            </a:r>
            <a:r>
              <a:rPr lang="en-US" sz="1250" dirty="0">
                <a:solidFill>
                  <a:srgbClr val="272525"/>
                </a:solidFill>
                <a:latin typeface="Inter" pitchFamily="34" charset="0"/>
                <a:ea typeface="Inter" pitchFamily="34" charset="-122"/>
                <a:cs typeface="Inter" pitchFamily="34" charset="-120"/>
              </a:rPr>
              <a:t> and </a:t>
            </a:r>
            <a:r>
              <a:rPr lang="en-US" sz="1250" dirty="0">
                <a:solidFill>
                  <a:srgbClr val="272525"/>
                </a:solidFill>
                <a:highlight>
                  <a:srgbClr val="F0EDEA"/>
                </a:highlight>
                <a:latin typeface="Consolas" pitchFamily="34" charset="0"/>
                <a:ea typeface="Consolas" pitchFamily="34" charset="-122"/>
                <a:cs typeface="Consolas" pitchFamily="34" charset="-120"/>
              </a:rPr>
              <a:t>hex</a:t>
            </a:r>
            <a:r>
              <a:rPr lang="en-US" sz="1250" dirty="0">
                <a:solidFill>
                  <a:srgbClr val="272525"/>
                </a:solidFill>
                <a:latin typeface="Inter" pitchFamily="34" charset="0"/>
                <a:ea typeface="Inter" pitchFamily="34" charset="-122"/>
                <a:cs typeface="Inter" pitchFamily="34" charset="-120"/>
              </a:rPr>
              <a:t> functions attempt to display this payload in a readable format.</a:t>
            </a:r>
            <a:endParaRPr lang="en-US" sz="1250" dirty="0"/>
          </a:p>
        </p:txBody>
      </p:sp>
      <p:sp>
        <p:nvSpPr>
          <p:cNvPr id="12" name="Text 9"/>
          <p:cNvSpPr/>
          <p:nvPr/>
        </p:nvSpPr>
        <p:spPr>
          <a:xfrm>
            <a:off x="793790" y="4768691"/>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sniff(prn=packet_callback, store=False, count=0)</a:t>
            </a:r>
            <a:r>
              <a:rPr lang="en-US" sz="1250" dirty="0">
                <a:solidFill>
                  <a:srgbClr val="272525"/>
                </a:solidFill>
                <a:latin typeface="Inter" pitchFamily="34" charset="0"/>
                <a:ea typeface="Inter" pitchFamily="34" charset="-122"/>
                <a:cs typeface="Inter" pitchFamily="34" charset="-120"/>
              </a:rPr>
              <a:t>: This is where the sniffing begins.</a:t>
            </a:r>
            <a:endParaRPr lang="en-US" sz="1250" dirty="0"/>
          </a:p>
        </p:txBody>
      </p:sp>
      <p:sp>
        <p:nvSpPr>
          <p:cNvPr id="13" name="Text 10"/>
          <p:cNvSpPr/>
          <p:nvPr/>
        </p:nvSpPr>
        <p:spPr>
          <a:xfrm>
            <a:off x="793790" y="5078254"/>
            <a:ext cx="13042821" cy="254079"/>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prn=packet_callback</a:t>
            </a:r>
            <a:r>
              <a:rPr lang="en-US" sz="1250" dirty="0">
                <a:solidFill>
                  <a:srgbClr val="272525"/>
                </a:solidFill>
                <a:latin typeface="Inter" pitchFamily="34" charset="0"/>
                <a:ea typeface="Inter" pitchFamily="34" charset="-122"/>
                <a:cs typeface="Inter" pitchFamily="34" charset="-120"/>
              </a:rPr>
              <a:t>: Specifies that our </a:t>
            </a:r>
            <a:r>
              <a:rPr lang="en-US" sz="1250" dirty="0">
                <a:solidFill>
                  <a:srgbClr val="272525"/>
                </a:solidFill>
                <a:highlight>
                  <a:srgbClr val="F0EDEA"/>
                </a:highlight>
                <a:latin typeface="Consolas" pitchFamily="34" charset="0"/>
                <a:ea typeface="Consolas" pitchFamily="34" charset="-122"/>
                <a:cs typeface="Consolas" pitchFamily="34" charset="-120"/>
              </a:rPr>
              <a:t>packet_callback</a:t>
            </a:r>
            <a:r>
              <a:rPr lang="en-US" sz="1250" dirty="0">
                <a:solidFill>
                  <a:srgbClr val="272525"/>
                </a:solidFill>
                <a:latin typeface="Inter" pitchFamily="34" charset="0"/>
                <a:ea typeface="Inter" pitchFamily="34" charset="-122"/>
                <a:cs typeface="Inter" pitchFamily="34" charset="-120"/>
              </a:rPr>
              <a:t> function should be executed for each captured packet.</a:t>
            </a:r>
            <a:endParaRPr lang="en-US" sz="1250" dirty="0"/>
          </a:p>
        </p:txBody>
      </p:sp>
      <p:sp>
        <p:nvSpPr>
          <p:cNvPr id="14" name="Text 11"/>
          <p:cNvSpPr/>
          <p:nvPr/>
        </p:nvSpPr>
        <p:spPr>
          <a:xfrm>
            <a:off x="793790" y="5387816"/>
            <a:ext cx="13042821" cy="508159"/>
          </a:xfrm>
          <a:prstGeom prst="rect">
            <a:avLst/>
          </a:prstGeom>
          <a:noFill/>
          <a:ln/>
        </p:spPr>
        <p:txBody>
          <a:bodyPr wrap="square" lIns="0" tIns="0" rIns="0" bIns="0" rtlCol="0" anchor="t"/>
          <a:lstStyle/>
          <a:p>
            <a:pPr marL="685800" lvl="1"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store=False</a:t>
            </a:r>
            <a:r>
              <a:rPr lang="en-US" sz="1250" dirty="0">
                <a:solidFill>
                  <a:srgbClr val="272525"/>
                </a:solidFill>
                <a:latin typeface="Inter" pitchFamily="34" charset="0"/>
                <a:ea typeface="Inter" pitchFamily="34" charset="-122"/>
                <a:cs typeface="Inter" pitchFamily="34" charset="-120"/>
              </a:rPr>
              <a:t>: This is crucial for continuous sniffing. If </a:t>
            </a:r>
            <a:r>
              <a:rPr lang="en-US" sz="1250" dirty="0">
                <a:solidFill>
                  <a:srgbClr val="272525"/>
                </a:solidFill>
                <a:highlight>
                  <a:srgbClr val="F0EDEA"/>
                </a:highlight>
                <a:latin typeface="Consolas" pitchFamily="34" charset="0"/>
                <a:ea typeface="Consolas" pitchFamily="34" charset="-122"/>
                <a:cs typeface="Consolas" pitchFamily="34" charset="-120"/>
              </a:rPr>
              <a:t>store</a:t>
            </a:r>
            <a:r>
              <a:rPr lang="en-US" sz="1250" dirty="0">
                <a:solidFill>
                  <a:srgbClr val="272525"/>
                </a:solidFill>
                <a:latin typeface="Inter" pitchFamily="34" charset="0"/>
                <a:ea typeface="Inter" pitchFamily="34" charset="-122"/>
                <a:cs typeface="Inter" pitchFamily="34" charset="-120"/>
              </a:rPr>
              <a:t> were </a:t>
            </a:r>
            <a:r>
              <a:rPr lang="en-US" sz="1250" dirty="0">
                <a:solidFill>
                  <a:srgbClr val="272525"/>
                </a:solidFill>
                <a:highlight>
                  <a:srgbClr val="F0EDEA"/>
                </a:highlight>
                <a:latin typeface="Consolas" pitchFamily="34" charset="0"/>
                <a:ea typeface="Consolas" pitchFamily="34" charset="-122"/>
                <a:cs typeface="Consolas" pitchFamily="34" charset="-120"/>
              </a:rPr>
              <a:t>True</a:t>
            </a:r>
            <a:r>
              <a:rPr lang="en-US" sz="1250" dirty="0">
                <a:solidFill>
                  <a:srgbClr val="272525"/>
                </a:solidFill>
                <a:latin typeface="Inter" pitchFamily="34" charset="0"/>
                <a:ea typeface="Inter" pitchFamily="34" charset="-122"/>
                <a:cs typeface="Inter" pitchFamily="34" charset="-120"/>
              </a:rPr>
              <a:t>, Scapy would store all packets in memory, quickly consuming resources. For real-time analysis, we process and discard.</a:t>
            </a:r>
            <a:endParaRPr lang="en-US" sz="1250" dirty="0"/>
          </a:p>
        </p:txBody>
      </p:sp>
      <p:sp>
        <p:nvSpPr>
          <p:cNvPr id="15" name="Text 12"/>
          <p:cNvSpPr/>
          <p:nvPr/>
        </p:nvSpPr>
        <p:spPr>
          <a:xfrm>
            <a:off x="793790" y="5951458"/>
            <a:ext cx="13042821" cy="508159"/>
          </a:xfrm>
          <a:prstGeom prst="rect">
            <a:avLst/>
          </a:prstGeom>
          <a:noFill/>
          <a:ln/>
        </p:spPr>
        <p:txBody>
          <a:bodyPr wrap="square" lIns="0" tIns="0" rIns="0" bIns="0" rtlCol="0" anchor="t"/>
          <a:lstStyle/>
          <a:p>
            <a:pPr marL="685800" lvl="1"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count=0</a:t>
            </a:r>
            <a:r>
              <a:rPr lang="en-US" sz="1250" dirty="0">
                <a:solidFill>
                  <a:srgbClr val="272525"/>
                </a:solidFill>
                <a:latin typeface="Inter" pitchFamily="34" charset="0"/>
                <a:ea typeface="Inter" pitchFamily="34" charset="-122"/>
                <a:cs typeface="Inter" pitchFamily="34" charset="-120"/>
              </a:rPr>
              <a:t>: Means the sniffer will run indefinitely until manually stopped (e.g., with Ctrl+C). You can set it to a number (e.g., </a:t>
            </a:r>
            <a:r>
              <a:rPr lang="en-US" sz="1250" dirty="0">
                <a:solidFill>
                  <a:srgbClr val="272525"/>
                </a:solidFill>
                <a:highlight>
                  <a:srgbClr val="F0EDEA"/>
                </a:highlight>
                <a:latin typeface="Consolas" pitchFamily="34" charset="0"/>
                <a:ea typeface="Consolas" pitchFamily="34" charset="-122"/>
                <a:cs typeface="Consolas" pitchFamily="34" charset="-120"/>
              </a:rPr>
              <a:t>count=10</a:t>
            </a:r>
            <a:r>
              <a:rPr lang="en-US" sz="1250" dirty="0">
                <a:solidFill>
                  <a:srgbClr val="272525"/>
                </a:solidFill>
                <a:latin typeface="Inter" pitchFamily="34" charset="0"/>
                <a:ea typeface="Inter" pitchFamily="34" charset="-122"/>
                <a:cs typeface="Inter" pitchFamily="34" charset="-120"/>
              </a:rPr>
              <a:t>) to capture a specific number of packets.</a:t>
            </a:r>
            <a:endParaRPr lang="en-US" sz="1250" dirty="0"/>
          </a:p>
        </p:txBody>
      </p:sp>
      <p:sp>
        <p:nvSpPr>
          <p:cNvPr id="16" name="Text 13"/>
          <p:cNvSpPr/>
          <p:nvPr/>
        </p:nvSpPr>
        <p:spPr>
          <a:xfrm>
            <a:off x="793790" y="6515100"/>
            <a:ext cx="13042821" cy="508159"/>
          </a:xfrm>
          <a:prstGeom prst="rect">
            <a:avLst/>
          </a:prstGeom>
          <a:noFill/>
          <a:ln/>
        </p:spPr>
        <p:txBody>
          <a:bodyPr wrap="square" lIns="0" tIns="0" rIns="0" bIns="0" rtlCol="0" anchor="t"/>
          <a:lstStyle/>
          <a:p>
            <a:pPr marL="685800" lvl="1"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iface="eth0"</a:t>
            </a:r>
            <a:r>
              <a:rPr lang="en-US" sz="1250" dirty="0">
                <a:solidFill>
                  <a:srgbClr val="272525"/>
                </a:solidFill>
                <a:latin typeface="Inter" pitchFamily="34" charset="0"/>
                <a:ea typeface="Inter" pitchFamily="34" charset="-122"/>
                <a:cs typeface="Inter" pitchFamily="34" charset="-120"/>
              </a:rPr>
              <a:t>: (Optional but recommended for precision) Specifies the network interface to listen on (e.g., 'eth0' for wired Ethernet on Linux, 'en0' for Wi-Fi on macOS). Without this, Scapy might listen on all available interfaces, which can be noisy.</a:t>
            </a:r>
            <a:endParaRPr lang="en-US" sz="1250" dirty="0"/>
          </a:p>
        </p:txBody>
      </p:sp>
      <p:sp>
        <p:nvSpPr>
          <p:cNvPr id="17" name="Text 14"/>
          <p:cNvSpPr/>
          <p:nvPr/>
        </p:nvSpPr>
        <p:spPr>
          <a:xfrm>
            <a:off x="793790" y="7078742"/>
            <a:ext cx="13042821" cy="508159"/>
          </a:xfrm>
          <a:prstGeom prst="rect">
            <a:avLst/>
          </a:prstGeom>
          <a:noFill/>
          <a:ln/>
        </p:spPr>
        <p:txBody>
          <a:bodyPr wrap="square" lIns="0" tIns="0" rIns="0" bIns="0" rtlCol="0" anchor="t"/>
          <a:lstStyle/>
          <a:p>
            <a:pPr marL="685800" lvl="1" indent="-342900" algn="l">
              <a:lnSpc>
                <a:spcPts val="2000"/>
              </a:lnSpc>
              <a:buSzPct val="100000"/>
              <a:buChar char="•"/>
            </a:pPr>
            <a:r>
              <a:rPr lang="en-US" sz="1250" dirty="0">
                <a:solidFill>
                  <a:srgbClr val="272525"/>
                </a:solidFill>
                <a:highlight>
                  <a:srgbClr val="F0EDEA"/>
                </a:highlight>
                <a:latin typeface="Consolas" pitchFamily="34" charset="0"/>
                <a:ea typeface="Consolas" pitchFamily="34" charset="-122"/>
                <a:cs typeface="Consolas" pitchFamily="34" charset="-120"/>
              </a:rPr>
              <a:t>filter="port 80"</a:t>
            </a:r>
            <a:r>
              <a:rPr lang="en-US" sz="1250" dirty="0">
                <a:solidFill>
                  <a:srgbClr val="272525"/>
                </a:solidFill>
                <a:latin typeface="Inter" pitchFamily="34" charset="0"/>
                <a:ea typeface="Inter" pitchFamily="34" charset="-122"/>
                <a:cs typeface="Inter" pitchFamily="34" charset="-120"/>
              </a:rPr>
              <a:t>: (Optional) This applies a Berkeley Packet Filter (BPF) string to capture only traffic matching specific criteria. For example, </a:t>
            </a:r>
            <a:r>
              <a:rPr lang="en-US" sz="1250" dirty="0">
                <a:solidFill>
                  <a:srgbClr val="272525"/>
                </a:solidFill>
                <a:highlight>
                  <a:srgbClr val="F0EDEA"/>
                </a:highlight>
                <a:latin typeface="Consolas" pitchFamily="34" charset="0"/>
                <a:ea typeface="Consolas" pitchFamily="34" charset="-122"/>
                <a:cs typeface="Consolas" pitchFamily="34" charset="-120"/>
              </a:rPr>
              <a:t>"port 80"</a:t>
            </a:r>
            <a:r>
              <a:rPr lang="en-US" sz="1250" dirty="0">
                <a:solidFill>
                  <a:srgbClr val="272525"/>
                </a:solidFill>
                <a:latin typeface="Inter" pitchFamily="34" charset="0"/>
                <a:ea typeface="Inter" pitchFamily="34" charset="-122"/>
                <a:cs typeface="Inter" pitchFamily="34" charset="-120"/>
              </a:rPr>
              <a:t> captures HTTP traffic, </a:t>
            </a:r>
            <a:r>
              <a:rPr lang="en-US" sz="1250" dirty="0">
                <a:solidFill>
                  <a:srgbClr val="272525"/>
                </a:solidFill>
                <a:highlight>
                  <a:srgbClr val="F0EDEA"/>
                </a:highlight>
                <a:latin typeface="Consolas" pitchFamily="34" charset="0"/>
                <a:ea typeface="Consolas" pitchFamily="34" charset="-122"/>
                <a:cs typeface="Consolas" pitchFamily="34" charset="-120"/>
              </a:rPr>
              <a:t>"host 192.168.1.1"</a:t>
            </a:r>
            <a:r>
              <a:rPr lang="en-US" sz="1250" dirty="0">
                <a:solidFill>
                  <a:srgbClr val="272525"/>
                </a:solidFill>
                <a:latin typeface="Inter" pitchFamily="34" charset="0"/>
                <a:ea typeface="Inter" pitchFamily="34" charset="-122"/>
                <a:cs typeface="Inter" pitchFamily="34" charset="-120"/>
              </a:rPr>
              <a:t> captures traffic to/from a specific IP, or </a:t>
            </a:r>
            <a:r>
              <a:rPr lang="en-US" sz="1250" dirty="0">
                <a:solidFill>
                  <a:srgbClr val="272525"/>
                </a:solidFill>
                <a:highlight>
                  <a:srgbClr val="F0EDEA"/>
                </a:highlight>
                <a:latin typeface="Consolas" pitchFamily="34" charset="0"/>
                <a:ea typeface="Consolas" pitchFamily="34" charset="-122"/>
                <a:cs typeface="Consolas" pitchFamily="34" charset="-120"/>
              </a:rPr>
              <a:t>"tcp and (port 80 or port 443)"</a:t>
            </a:r>
            <a:r>
              <a:rPr lang="en-US" sz="1250" dirty="0">
                <a:solidFill>
                  <a:srgbClr val="272525"/>
                </a:solidFill>
                <a:latin typeface="Inter" pitchFamily="34" charset="0"/>
                <a:ea typeface="Inter" pitchFamily="34" charset="-122"/>
                <a:cs typeface="Inter" pitchFamily="34" charset="-120"/>
              </a:rPr>
              <a:t> for web traffic.</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90000"/>
            </a:srgbClr>
          </a:solidFill>
          <a:ln/>
        </p:spPr>
        <p:txBody>
          <a:bodyPr/>
          <a:lstStyle/>
          <a:p>
            <a:endParaRPr lang="en-US"/>
          </a:p>
        </p:txBody>
      </p:sp>
      <p:sp>
        <p:nvSpPr>
          <p:cNvPr id="4" name="Text 1"/>
          <p:cNvSpPr/>
          <p:nvPr/>
        </p:nvSpPr>
        <p:spPr>
          <a:xfrm>
            <a:off x="793790" y="730210"/>
            <a:ext cx="4470678" cy="397669"/>
          </a:xfrm>
          <a:prstGeom prst="rect">
            <a:avLst/>
          </a:prstGeom>
          <a:noFill/>
          <a:ln/>
        </p:spPr>
        <p:txBody>
          <a:bodyPr wrap="none" lIns="0" tIns="0" rIns="0" bIns="0" rtlCol="0" anchor="t"/>
          <a:lstStyle/>
          <a:p>
            <a:pPr marL="0" indent="0" algn="l">
              <a:lnSpc>
                <a:spcPts val="3100"/>
              </a:lnSpc>
              <a:buNone/>
            </a:pPr>
            <a:r>
              <a:rPr lang="en-US" sz="2500" b="1" dirty="0">
                <a:solidFill>
                  <a:srgbClr val="F95F88"/>
                </a:solidFill>
                <a:latin typeface="Calibri" panose="020F0502020204030204" pitchFamily="34" charset="0"/>
                <a:ea typeface="Calibri" panose="020F0502020204030204" pitchFamily="34" charset="0"/>
                <a:cs typeface="Calibri" panose="020F0502020204030204" pitchFamily="34" charset="0"/>
              </a:rPr>
              <a:t>Practical Implementation Tips</a:t>
            </a:r>
            <a:endParaRPr lang="en-US" sz="2500" dirty="0"/>
          </a:p>
        </p:txBody>
      </p:sp>
      <p:sp>
        <p:nvSpPr>
          <p:cNvPr id="5" name="Text 2"/>
          <p:cNvSpPr/>
          <p:nvPr/>
        </p:nvSpPr>
        <p:spPr>
          <a:xfrm>
            <a:off x="793790" y="1417082"/>
            <a:ext cx="13042821" cy="315992"/>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b="1" dirty="0">
                <a:solidFill>
                  <a:srgbClr val="272525"/>
                </a:solidFill>
                <a:latin typeface="Inter" pitchFamily="34" charset="0"/>
                <a:ea typeface="Inter" pitchFamily="34" charset="-122"/>
                <a:cs typeface="Inter" pitchFamily="34" charset="-120"/>
              </a:rPr>
              <a:t>Installation:</a:t>
            </a:r>
            <a:r>
              <a:rPr lang="en-US" sz="1500" dirty="0">
                <a:solidFill>
                  <a:srgbClr val="272525"/>
                </a:solidFill>
                <a:latin typeface="Inter" pitchFamily="34" charset="0"/>
                <a:ea typeface="Inter" pitchFamily="34" charset="-122"/>
                <a:cs typeface="Inter" pitchFamily="34" charset="-120"/>
              </a:rPr>
              <a:t> First, ensure you have Scapy installed. Open your terminal or command prompt and run: </a:t>
            </a:r>
            <a:r>
              <a:rPr lang="en-US" sz="1500" dirty="0">
                <a:solidFill>
                  <a:srgbClr val="272525"/>
                </a:solidFill>
                <a:highlight>
                  <a:srgbClr val="F0EDEA"/>
                </a:highlight>
                <a:latin typeface="Consolas" pitchFamily="34" charset="0"/>
                <a:ea typeface="Consolas" pitchFamily="34" charset="-122"/>
                <a:cs typeface="Consolas" pitchFamily="34" charset="-120"/>
              </a:rPr>
              <a:t>pip install scapy</a:t>
            </a:r>
            <a:endParaRPr lang="en-US" sz="1500" dirty="0"/>
          </a:p>
        </p:txBody>
      </p:sp>
      <p:sp>
        <p:nvSpPr>
          <p:cNvPr id="6" name="Text 3"/>
          <p:cNvSpPr/>
          <p:nvPr/>
        </p:nvSpPr>
        <p:spPr>
          <a:xfrm>
            <a:off x="793790" y="1800463"/>
            <a:ext cx="13042821" cy="624364"/>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2"/>
            </a:pPr>
            <a:r>
              <a:rPr lang="en-US" sz="1500" b="1" dirty="0">
                <a:solidFill>
                  <a:srgbClr val="272525"/>
                </a:solidFill>
                <a:latin typeface="Inter" pitchFamily="34" charset="0"/>
                <a:ea typeface="Inter" pitchFamily="34" charset="-122"/>
                <a:cs typeface="Inter" pitchFamily="34" charset="-120"/>
              </a:rPr>
              <a:t>Running with Permissions:</a:t>
            </a:r>
            <a:r>
              <a:rPr lang="en-US" sz="1500" dirty="0">
                <a:solidFill>
                  <a:srgbClr val="272525"/>
                </a:solidFill>
                <a:latin typeface="Inter" pitchFamily="34" charset="0"/>
                <a:ea typeface="Inter" pitchFamily="34" charset="-122"/>
                <a:cs typeface="Inter" pitchFamily="34" charset="-120"/>
              </a:rPr>
              <a:t> On Linux and macOS, capturing raw network packets requires special privileges. You'll likely need to run your script with </a:t>
            </a:r>
            <a:r>
              <a:rPr lang="en-US" sz="1500" dirty="0">
                <a:solidFill>
                  <a:srgbClr val="272525"/>
                </a:solidFill>
                <a:highlight>
                  <a:srgbClr val="F0EDEA"/>
                </a:highlight>
                <a:latin typeface="Consolas" pitchFamily="34" charset="0"/>
                <a:ea typeface="Consolas" pitchFamily="34" charset="-122"/>
                <a:cs typeface="Consolas" pitchFamily="34" charset="-120"/>
              </a:rPr>
              <a:t>sudo</a:t>
            </a:r>
            <a:r>
              <a:rPr lang="en-US" sz="1500" dirty="0">
                <a:solidFill>
                  <a:srgbClr val="272525"/>
                </a:solidFill>
                <a:latin typeface="Inter" pitchFamily="34" charset="0"/>
                <a:ea typeface="Inter" pitchFamily="34" charset="-122"/>
                <a:cs typeface="Inter" pitchFamily="34" charset="-120"/>
              </a:rPr>
              <a:t>: </a:t>
            </a:r>
            <a:r>
              <a:rPr lang="en-US" sz="1500" dirty="0">
                <a:solidFill>
                  <a:srgbClr val="272525"/>
                </a:solidFill>
                <a:highlight>
                  <a:srgbClr val="F0EDEA"/>
                </a:highlight>
                <a:latin typeface="Consolas" pitchFamily="34" charset="0"/>
                <a:ea typeface="Consolas" pitchFamily="34" charset="-122"/>
                <a:cs typeface="Consolas" pitchFamily="34" charset="-120"/>
              </a:rPr>
              <a:t>sudo python your_sniffer.py</a:t>
            </a:r>
            <a:endParaRPr lang="en-US" sz="1500" dirty="0"/>
          </a:p>
        </p:txBody>
      </p:sp>
      <p:sp>
        <p:nvSpPr>
          <p:cNvPr id="7" name="Text 4"/>
          <p:cNvSpPr/>
          <p:nvPr/>
        </p:nvSpPr>
        <p:spPr>
          <a:xfrm>
            <a:off x="793790" y="2492216"/>
            <a:ext cx="13042821" cy="631984"/>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3"/>
            </a:pPr>
            <a:r>
              <a:rPr lang="en-US" sz="1500" b="1" dirty="0">
                <a:solidFill>
                  <a:srgbClr val="272525"/>
                </a:solidFill>
                <a:latin typeface="Inter" pitchFamily="34" charset="0"/>
                <a:ea typeface="Inter" pitchFamily="34" charset="-122"/>
                <a:cs typeface="Inter" pitchFamily="34" charset="-120"/>
              </a:rPr>
              <a:t>Identifying Your Network Interface:</a:t>
            </a:r>
            <a:r>
              <a:rPr lang="en-US" sz="1500" dirty="0">
                <a:solidFill>
                  <a:srgbClr val="272525"/>
                </a:solidFill>
                <a:latin typeface="Inter" pitchFamily="34" charset="0"/>
                <a:ea typeface="Inter" pitchFamily="34" charset="-122"/>
                <a:cs typeface="Inter" pitchFamily="34" charset="-120"/>
              </a:rPr>
              <a:t> Use commands like </a:t>
            </a:r>
            <a:r>
              <a:rPr lang="en-US" sz="1500" dirty="0">
                <a:solidFill>
                  <a:srgbClr val="272525"/>
                </a:solidFill>
                <a:highlight>
                  <a:srgbClr val="F0EDEA"/>
                </a:highlight>
                <a:latin typeface="Consolas" pitchFamily="34" charset="0"/>
                <a:ea typeface="Consolas" pitchFamily="34" charset="-122"/>
                <a:cs typeface="Consolas" pitchFamily="34" charset="-120"/>
              </a:rPr>
              <a:t>ifconfig</a:t>
            </a:r>
            <a:r>
              <a:rPr lang="en-US" sz="1500" dirty="0">
                <a:solidFill>
                  <a:srgbClr val="272525"/>
                </a:solidFill>
                <a:latin typeface="Inter" pitchFamily="34" charset="0"/>
                <a:ea typeface="Inter" pitchFamily="34" charset="-122"/>
                <a:cs typeface="Inter" pitchFamily="34" charset="-120"/>
              </a:rPr>
              <a:t> (Linux/macOS) or </a:t>
            </a:r>
            <a:r>
              <a:rPr lang="en-US" sz="1500" dirty="0">
                <a:solidFill>
                  <a:srgbClr val="272525"/>
                </a:solidFill>
                <a:highlight>
                  <a:srgbClr val="F0EDEA"/>
                </a:highlight>
                <a:latin typeface="Consolas" pitchFamily="34" charset="0"/>
                <a:ea typeface="Consolas" pitchFamily="34" charset="-122"/>
                <a:cs typeface="Consolas" pitchFamily="34" charset="-120"/>
              </a:rPr>
              <a:t>ipconfig</a:t>
            </a:r>
            <a:r>
              <a:rPr lang="en-US" sz="1500" dirty="0">
                <a:solidFill>
                  <a:srgbClr val="272525"/>
                </a:solidFill>
                <a:latin typeface="Inter" pitchFamily="34" charset="0"/>
                <a:ea typeface="Inter" pitchFamily="34" charset="-122"/>
                <a:cs typeface="Inter" pitchFamily="34" charset="-120"/>
              </a:rPr>
              <a:t> (Windows) to find the correct name for your active network interface (e.g., </a:t>
            </a:r>
            <a:r>
              <a:rPr lang="en-US" sz="1500" dirty="0">
                <a:solidFill>
                  <a:srgbClr val="272525"/>
                </a:solidFill>
                <a:highlight>
                  <a:srgbClr val="F0EDEA"/>
                </a:highlight>
                <a:latin typeface="Consolas" pitchFamily="34" charset="0"/>
                <a:ea typeface="Consolas" pitchFamily="34" charset="-122"/>
                <a:cs typeface="Consolas" pitchFamily="34" charset="-120"/>
              </a:rPr>
              <a:t>eth0</a:t>
            </a:r>
            <a:r>
              <a:rPr lang="en-US" sz="1500" dirty="0">
                <a:solidFill>
                  <a:srgbClr val="272525"/>
                </a:solidFill>
                <a:latin typeface="Inter" pitchFamily="34" charset="0"/>
                <a:ea typeface="Inter" pitchFamily="34" charset="-122"/>
                <a:cs typeface="Inter" pitchFamily="34" charset="-120"/>
              </a:rPr>
              <a:t>, </a:t>
            </a:r>
            <a:r>
              <a:rPr lang="en-US" sz="1500" dirty="0">
                <a:solidFill>
                  <a:srgbClr val="272525"/>
                </a:solidFill>
                <a:highlight>
                  <a:srgbClr val="F0EDEA"/>
                </a:highlight>
                <a:latin typeface="Consolas" pitchFamily="34" charset="0"/>
                <a:ea typeface="Consolas" pitchFamily="34" charset="-122"/>
                <a:cs typeface="Consolas" pitchFamily="34" charset="-120"/>
              </a:rPr>
              <a:t>wlan0</a:t>
            </a:r>
            <a:r>
              <a:rPr lang="en-US" sz="1500" dirty="0">
                <a:solidFill>
                  <a:srgbClr val="272525"/>
                </a:solidFill>
                <a:latin typeface="Inter" pitchFamily="34" charset="0"/>
                <a:ea typeface="Inter" pitchFamily="34" charset="-122"/>
                <a:cs typeface="Inter" pitchFamily="34" charset="-120"/>
              </a:rPr>
              <a:t>, </a:t>
            </a:r>
            <a:r>
              <a:rPr lang="en-US" sz="1500" dirty="0">
                <a:solidFill>
                  <a:srgbClr val="272525"/>
                </a:solidFill>
                <a:highlight>
                  <a:srgbClr val="F0EDEA"/>
                </a:highlight>
                <a:latin typeface="Consolas" pitchFamily="34" charset="0"/>
                <a:ea typeface="Consolas" pitchFamily="34" charset="-122"/>
                <a:cs typeface="Consolas" pitchFamily="34" charset="-120"/>
              </a:rPr>
              <a:t>en0</a:t>
            </a:r>
            <a:r>
              <a:rPr lang="en-US" sz="1500" dirty="0">
                <a:solidFill>
                  <a:srgbClr val="272525"/>
                </a:solidFill>
                <a:latin typeface="Inter" pitchFamily="34" charset="0"/>
                <a:ea typeface="Inter" pitchFamily="34" charset="-122"/>
                <a:cs typeface="Inter" pitchFamily="34" charset="-120"/>
              </a:rPr>
              <a:t>, </a:t>
            </a:r>
            <a:r>
              <a:rPr lang="en-US" sz="1500" dirty="0">
                <a:solidFill>
                  <a:srgbClr val="272525"/>
                </a:solidFill>
                <a:highlight>
                  <a:srgbClr val="F0EDEA"/>
                </a:highlight>
                <a:latin typeface="Consolas" pitchFamily="34" charset="0"/>
                <a:ea typeface="Consolas" pitchFamily="34" charset="-122"/>
                <a:cs typeface="Consolas" pitchFamily="34" charset="-120"/>
              </a:rPr>
              <a:t>Wi-Fi</a:t>
            </a:r>
            <a:r>
              <a:rPr lang="en-US" sz="1500" dirty="0">
                <a:solidFill>
                  <a:srgbClr val="272525"/>
                </a:solidFill>
                <a:latin typeface="Inter" pitchFamily="34" charset="0"/>
                <a:ea typeface="Inter" pitchFamily="34" charset="-122"/>
                <a:cs typeface="Inter" pitchFamily="34" charset="-120"/>
              </a:rPr>
              <a:t>). Use this with the </a:t>
            </a:r>
            <a:r>
              <a:rPr lang="en-US" sz="1500" dirty="0">
                <a:solidFill>
                  <a:srgbClr val="272525"/>
                </a:solidFill>
                <a:highlight>
                  <a:srgbClr val="F0EDEA"/>
                </a:highlight>
                <a:latin typeface="Consolas" pitchFamily="34" charset="0"/>
                <a:ea typeface="Consolas" pitchFamily="34" charset="-122"/>
                <a:cs typeface="Consolas" pitchFamily="34" charset="-120"/>
              </a:rPr>
              <a:t>iface</a:t>
            </a:r>
            <a:r>
              <a:rPr lang="en-US" sz="1500" dirty="0">
                <a:solidFill>
                  <a:srgbClr val="272525"/>
                </a:solidFill>
                <a:latin typeface="Inter" pitchFamily="34" charset="0"/>
                <a:ea typeface="Inter" pitchFamily="34" charset="-122"/>
                <a:cs typeface="Inter" pitchFamily="34" charset="-120"/>
              </a:rPr>
              <a:t> parameter in </a:t>
            </a:r>
            <a:r>
              <a:rPr lang="en-US" sz="1500" dirty="0">
                <a:solidFill>
                  <a:srgbClr val="272525"/>
                </a:solidFill>
                <a:highlight>
                  <a:srgbClr val="F0EDEA"/>
                </a:highlight>
                <a:latin typeface="Consolas" pitchFamily="34" charset="0"/>
                <a:ea typeface="Consolas" pitchFamily="34" charset="-122"/>
                <a:cs typeface="Consolas" pitchFamily="34" charset="-120"/>
              </a:rPr>
              <a:t>sniff()</a:t>
            </a:r>
            <a:r>
              <a:rPr lang="en-US" sz="1500" dirty="0">
                <a:solidFill>
                  <a:srgbClr val="272525"/>
                </a:solidFill>
                <a:latin typeface="Inter" pitchFamily="34" charset="0"/>
                <a:ea typeface="Inter" pitchFamily="34" charset="-122"/>
                <a:cs typeface="Inter" pitchFamily="34" charset="-120"/>
              </a:rPr>
              <a:t>.</a:t>
            </a:r>
            <a:endParaRPr lang="en-US" sz="1500" dirty="0"/>
          </a:p>
        </p:txBody>
      </p:sp>
      <p:sp>
        <p:nvSpPr>
          <p:cNvPr id="8" name="Text 5"/>
          <p:cNvSpPr/>
          <p:nvPr/>
        </p:nvSpPr>
        <p:spPr>
          <a:xfrm>
            <a:off x="793790" y="3191589"/>
            <a:ext cx="13042821" cy="631984"/>
          </a:xfrm>
          <a:prstGeom prst="rect">
            <a:avLst/>
          </a:prstGeom>
          <a:noFill/>
          <a:ln/>
        </p:spPr>
        <p:txBody>
          <a:bodyPr wrap="square" lIns="0" tIns="0" rIns="0" bIns="0" rtlCol="0" anchor="t"/>
          <a:lstStyle/>
          <a:p>
            <a:pPr marL="342900" indent="-342900" algn="l">
              <a:lnSpc>
                <a:spcPts val="2400"/>
              </a:lnSpc>
              <a:buSzPct val="100000"/>
              <a:buFont typeface="+mj-lt"/>
              <a:buAutoNum type="arabicPeriod" startAt="4"/>
            </a:pPr>
            <a:r>
              <a:rPr lang="en-US" sz="1500" b="1" dirty="0">
                <a:solidFill>
                  <a:srgbClr val="272525"/>
                </a:solidFill>
                <a:latin typeface="Inter" pitchFamily="34" charset="0"/>
                <a:ea typeface="Inter" pitchFamily="34" charset="-122"/>
                <a:cs typeface="Inter" pitchFamily="34" charset="-120"/>
              </a:rPr>
              <a:t>Filtering for Specific Traffic:</a:t>
            </a:r>
            <a:r>
              <a:rPr lang="en-US" sz="1500" dirty="0">
                <a:solidFill>
                  <a:srgbClr val="272525"/>
                </a:solidFill>
                <a:latin typeface="Inter" pitchFamily="34" charset="0"/>
                <a:ea typeface="Inter" pitchFamily="34" charset="-122"/>
                <a:cs typeface="Inter" pitchFamily="34" charset="-120"/>
              </a:rPr>
              <a:t> To reduce noise and focus on relevant packets, utilize the </a:t>
            </a:r>
            <a:r>
              <a:rPr lang="en-US" sz="1500" dirty="0">
                <a:solidFill>
                  <a:srgbClr val="272525"/>
                </a:solidFill>
                <a:highlight>
                  <a:srgbClr val="F0EDEA"/>
                </a:highlight>
                <a:latin typeface="Consolas" pitchFamily="34" charset="0"/>
                <a:ea typeface="Consolas" pitchFamily="34" charset="-122"/>
                <a:cs typeface="Consolas" pitchFamily="34" charset="-120"/>
              </a:rPr>
              <a:t>filter</a:t>
            </a:r>
            <a:r>
              <a:rPr lang="en-US" sz="1500" dirty="0">
                <a:solidFill>
                  <a:srgbClr val="272525"/>
                </a:solidFill>
                <a:latin typeface="Inter" pitchFamily="34" charset="0"/>
                <a:ea typeface="Inter" pitchFamily="34" charset="-122"/>
                <a:cs typeface="Inter" pitchFamily="34" charset="-120"/>
              </a:rPr>
              <a:t> parameter. For instance, to only see DNS queries (UDP port 53): </a:t>
            </a:r>
            <a:r>
              <a:rPr lang="en-US" sz="1500" dirty="0">
                <a:solidFill>
                  <a:srgbClr val="272525"/>
                </a:solidFill>
                <a:highlight>
                  <a:srgbClr val="F0EDEA"/>
                </a:highlight>
                <a:latin typeface="Consolas" pitchFamily="34" charset="0"/>
                <a:ea typeface="Consolas" pitchFamily="34" charset="-122"/>
                <a:cs typeface="Consolas" pitchFamily="34" charset="-120"/>
              </a:rPr>
              <a:t>sniff(prn=packet_callback, store=False, filter="udp port 53")</a:t>
            </a:r>
            <a:endParaRPr lang="en-US" sz="1500" dirty="0"/>
          </a:p>
        </p:txBody>
      </p:sp>
      <p:sp>
        <p:nvSpPr>
          <p:cNvPr id="9" name="Text 6"/>
          <p:cNvSpPr/>
          <p:nvPr/>
        </p:nvSpPr>
        <p:spPr>
          <a:xfrm>
            <a:off x="793790" y="4112776"/>
            <a:ext cx="3885843" cy="397669"/>
          </a:xfrm>
          <a:prstGeom prst="rect">
            <a:avLst/>
          </a:prstGeom>
          <a:noFill/>
          <a:ln/>
        </p:spPr>
        <p:txBody>
          <a:bodyPr wrap="none" lIns="0" tIns="0" rIns="0" bIns="0" rtlCol="0" anchor="t"/>
          <a:lstStyle/>
          <a:p>
            <a:pPr marL="0" indent="0" algn="l">
              <a:lnSpc>
                <a:spcPts val="3100"/>
              </a:lnSpc>
              <a:buNone/>
            </a:pPr>
            <a:r>
              <a:rPr lang="en-US" sz="2500" b="1" dirty="0">
                <a:solidFill>
                  <a:srgbClr val="F95F88"/>
                </a:solidFill>
                <a:latin typeface="Calibri" panose="020F0502020204030204" pitchFamily="34" charset="0"/>
                <a:ea typeface="Calibri" panose="020F0502020204030204" pitchFamily="34" charset="0"/>
                <a:cs typeface="Calibri" panose="020F0502020204030204" pitchFamily="34" charset="0"/>
              </a:rPr>
              <a:t>Troubleshooting Guidance</a:t>
            </a:r>
            <a:endParaRPr lang="en-US" sz="2500" dirty="0"/>
          </a:p>
        </p:txBody>
      </p:sp>
      <p:sp>
        <p:nvSpPr>
          <p:cNvPr id="10" name="Text 7"/>
          <p:cNvSpPr/>
          <p:nvPr/>
        </p:nvSpPr>
        <p:spPr>
          <a:xfrm>
            <a:off x="793790" y="4799648"/>
            <a:ext cx="13042821" cy="62436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"Permission Denied" Error:</a:t>
            </a:r>
            <a:r>
              <a:rPr lang="en-US" sz="1500" dirty="0">
                <a:solidFill>
                  <a:srgbClr val="272525"/>
                </a:solidFill>
                <a:latin typeface="Inter" pitchFamily="34" charset="0"/>
                <a:ea typeface="Inter" pitchFamily="34" charset="-122"/>
                <a:cs typeface="Inter" pitchFamily="34" charset="-120"/>
              </a:rPr>
              <a:t> This is the most common issue. Make sure you are running the script with administrator/root privileges (</a:t>
            </a:r>
            <a:r>
              <a:rPr lang="en-US" sz="1500" dirty="0">
                <a:solidFill>
                  <a:srgbClr val="272525"/>
                </a:solidFill>
                <a:highlight>
                  <a:srgbClr val="F0EDEA"/>
                </a:highlight>
                <a:latin typeface="Consolas" pitchFamily="34" charset="0"/>
                <a:ea typeface="Consolas" pitchFamily="34" charset="-122"/>
                <a:cs typeface="Consolas" pitchFamily="34" charset="-120"/>
              </a:rPr>
              <a:t>sudo</a:t>
            </a:r>
            <a:r>
              <a:rPr lang="en-US" sz="1500" dirty="0">
                <a:solidFill>
                  <a:srgbClr val="272525"/>
                </a:solidFill>
                <a:latin typeface="Inter" pitchFamily="34" charset="0"/>
                <a:ea typeface="Inter" pitchFamily="34" charset="-122"/>
                <a:cs typeface="Inter" pitchFamily="34" charset="-120"/>
              </a:rPr>
              <a:t> on Linux/macOS, or run your terminal as administrator on Windows).</a:t>
            </a:r>
            <a:endParaRPr lang="en-US" sz="1500" dirty="0"/>
          </a:p>
        </p:txBody>
      </p:sp>
      <p:sp>
        <p:nvSpPr>
          <p:cNvPr id="11" name="Text 8"/>
          <p:cNvSpPr/>
          <p:nvPr/>
        </p:nvSpPr>
        <p:spPr>
          <a:xfrm>
            <a:off x="793790" y="5491401"/>
            <a:ext cx="13042821" cy="62436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"No such device" or Interface Not Found:</a:t>
            </a:r>
            <a:r>
              <a:rPr lang="en-US" sz="1500" dirty="0">
                <a:solidFill>
                  <a:srgbClr val="272525"/>
                </a:solidFill>
                <a:latin typeface="Inter" pitchFamily="34" charset="0"/>
                <a:ea typeface="Inter" pitchFamily="34" charset="-122"/>
                <a:cs typeface="Inter" pitchFamily="34" charset="-120"/>
              </a:rPr>
              <a:t> Double-check the </a:t>
            </a:r>
            <a:r>
              <a:rPr lang="en-US" sz="1500" dirty="0">
                <a:solidFill>
                  <a:srgbClr val="272525"/>
                </a:solidFill>
                <a:highlight>
                  <a:srgbClr val="F0EDEA"/>
                </a:highlight>
                <a:latin typeface="Consolas" pitchFamily="34" charset="0"/>
                <a:ea typeface="Consolas" pitchFamily="34" charset="-122"/>
                <a:cs typeface="Consolas" pitchFamily="34" charset="-120"/>
              </a:rPr>
              <a:t>iface</a:t>
            </a:r>
            <a:r>
              <a:rPr lang="en-US" sz="1500" dirty="0">
                <a:solidFill>
                  <a:srgbClr val="272525"/>
                </a:solidFill>
                <a:latin typeface="Inter" pitchFamily="34" charset="0"/>
                <a:ea typeface="Inter" pitchFamily="34" charset="-122"/>
                <a:cs typeface="Inter" pitchFamily="34" charset="-120"/>
              </a:rPr>
              <a:t> parameter spelling. Use network commands (</a:t>
            </a:r>
            <a:r>
              <a:rPr lang="en-US" sz="1500" dirty="0">
                <a:solidFill>
                  <a:srgbClr val="272525"/>
                </a:solidFill>
                <a:highlight>
                  <a:srgbClr val="F0EDEA"/>
                </a:highlight>
                <a:latin typeface="Consolas" pitchFamily="34" charset="0"/>
                <a:ea typeface="Consolas" pitchFamily="34" charset="-122"/>
                <a:cs typeface="Consolas" pitchFamily="34" charset="-120"/>
              </a:rPr>
              <a:t>ifconfig</a:t>
            </a:r>
            <a:r>
              <a:rPr lang="en-US" sz="1500" dirty="0">
                <a:solidFill>
                  <a:srgbClr val="272525"/>
                </a:solidFill>
                <a:latin typeface="Inter" pitchFamily="34" charset="0"/>
                <a:ea typeface="Inter" pitchFamily="34" charset="-122"/>
                <a:cs typeface="Inter" pitchFamily="34" charset="-120"/>
              </a:rPr>
              <a:t>, </a:t>
            </a:r>
            <a:r>
              <a:rPr lang="en-US" sz="1500" dirty="0">
                <a:solidFill>
                  <a:srgbClr val="272525"/>
                </a:solidFill>
                <a:highlight>
                  <a:srgbClr val="F0EDEA"/>
                </a:highlight>
                <a:latin typeface="Consolas" pitchFamily="34" charset="0"/>
                <a:ea typeface="Consolas" pitchFamily="34" charset="-122"/>
                <a:cs typeface="Consolas" pitchFamily="34" charset="-120"/>
              </a:rPr>
              <a:t>ip a</a:t>
            </a:r>
            <a:r>
              <a:rPr lang="en-US" sz="1500" dirty="0">
                <a:solidFill>
                  <a:srgbClr val="272525"/>
                </a:solidFill>
                <a:latin typeface="Inter" pitchFamily="34" charset="0"/>
                <a:ea typeface="Inter" pitchFamily="34" charset="-122"/>
                <a:cs typeface="Inter" pitchFamily="34" charset="-120"/>
              </a:rPr>
              <a:t>) to verify the correct interface name. Ensure the interface is active.</a:t>
            </a:r>
            <a:endParaRPr lang="en-US" sz="1500" dirty="0"/>
          </a:p>
        </p:txBody>
      </p:sp>
      <p:sp>
        <p:nvSpPr>
          <p:cNvPr id="12" name="Text 9"/>
          <p:cNvSpPr/>
          <p:nvPr/>
        </p:nvSpPr>
        <p:spPr>
          <a:xfrm>
            <a:off x="793790" y="6183154"/>
            <a:ext cx="13042821"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No Packets Captured:</a:t>
            </a:r>
            <a:r>
              <a:rPr lang="en-US" sz="1500" dirty="0">
                <a:solidFill>
                  <a:srgbClr val="272525"/>
                </a:solidFill>
                <a:latin typeface="Inter" pitchFamily="34" charset="0"/>
                <a:ea typeface="Inter" pitchFamily="34" charset="-122"/>
                <a:cs typeface="Inter" pitchFamily="34" charset="-120"/>
              </a:rPr>
              <a:t> Verify that there is actual network activity on the interface you are monitoring. Try browsing a website or pinging another device while the sniffer is running. If you are using a filter, ensure it's not too restrictive and potentially blocking all traffic.</a:t>
            </a:r>
            <a:endParaRPr lang="en-US" sz="1500" dirty="0"/>
          </a:p>
        </p:txBody>
      </p:sp>
      <p:sp>
        <p:nvSpPr>
          <p:cNvPr id="13" name="Text 10"/>
          <p:cNvSpPr/>
          <p:nvPr/>
        </p:nvSpPr>
        <p:spPr>
          <a:xfrm>
            <a:off x="793790" y="6867287"/>
            <a:ext cx="13042821" cy="63198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Scapy Installation Issues:</a:t>
            </a:r>
            <a:r>
              <a:rPr lang="en-US" sz="1500" dirty="0">
                <a:solidFill>
                  <a:srgbClr val="272525"/>
                </a:solidFill>
                <a:latin typeface="Inter" pitchFamily="34" charset="0"/>
                <a:ea typeface="Inter" pitchFamily="34" charset="-122"/>
                <a:cs typeface="Inter" pitchFamily="34" charset="-120"/>
              </a:rPr>
              <a:t> If </a:t>
            </a:r>
            <a:r>
              <a:rPr lang="en-US" sz="1500" dirty="0">
                <a:solidFill>
                  <a:srgbClr val="272525"/>
                </a:solidFill>
                <a:highlight>
                  <a:srgbClr val="F0EDEA"/>
                </a:highlight>
                <a:latin typeface="Consolas" pitchFamily="34" charset="0"/>
                <a:ea typeface="Consolas" pitchFamily="34" charset="-122"/>
                <a:cs typeface="Consolas" pitchFamily="34" charset="-120"/>
              </a:rPr>
              <a:t>pip install scapy</a:t>
            </a:r>
            <a:r>
              <a:rPr lang="en-US" sz="1500" dirty="0">
                <a:solidFill>
                  <a:srgbClr val="272525"/>
                </a:solidFill>
                <a:latin typeface="Inter" pitchFamily="34" charset="0"/>
                <a:ea typeface="Inter" pitchFamily="34" charset="-122"/>
                <a:cs typeface="Inter" pitchFamily="34" charset="-120"/>
              </a:rPr>
              <a:t> fails, ensure your Python environment is correctly set up and try updating pip: </a:t>
            </a:r>
            <a:r>
              <a:rPr lang="en-US" sz="1500" dirty="0">
                <a:solidFill>
                  <a:srgbClr val="272525"/>
                </a:solidFill>
                <a:highlight>
                  <a:srgbClr val="F0EDEA"/>
                </a:highlight>
                <a:latin typeface="Consolas" pitchFamily="34" charset="0"/>
                <a:ea typeface="Consolas" pitchFamily="34" charset="-122"/>
                <a:cs typeface="Consolas" pitchFamily="34" charset="-120"/>
              </a:rPr>
              <a:t>python -m pip install --upgrade pip</a:t>
            </a:r>
            <a:r>
              <a:rPr lang="en-US" sz="1500" dirty="0">
                <a:solidFill>
                  <a:srgbClr val="272525"/>
                </a:solidFill>
                <a:latin typeface="Inter" pitchFamily="34" charset="0"/>
                <a:ea typeface="Inter" pitchFamily="34" charset="-122"/>
                <a:cs typeface="Inter" pitchFamily="34" charset="-120"/>
              </a:rPr>
              <a:t>.</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DFAF7">
              <a:alpha val="90000"/>
            </a:srgbClr>
          </a:solidFill>
          <a:ln/>
        </p:spPr>
        <p:txBody>
          <a:bodyPr/>
          <a:lstStyle/>
          <a:p>
            <a:endParaRPr lang="en-US"/>
          </a:p>
        </p:txBody>
      </p:sp>
      <p:sp>
        <p:nvSpPr>
          <p:cNvPr id="4" name="Text 1"/>
          <p:cNvSpPr/>
          <p:nvPr/>
        </p:nvSpPr>
        <p:spPr>
          <a:xfrm>
            <a:off x="793790" y="668893"/>
            <a:ext cx="8992433" cy="467678"/>
          </a:xfrm>
          <a:prstGeom prst="rect">
            <a:avLst/>
          </a:prstGeom>
          <a:noFill/>
          <a:ln/>
        </p:spPr>
        <p:txBody>
          <a:bodyPr wrap="none" lIns="0" tIns="0" rIns="0" bIns="0" rtlCol="0" anchor="t"/>
          <a:lstStyle/>
          <a:p>
            <a:pPr marL="0" indent="0" algn="l">
              <a:lnSpc>
                <a:spcPts val="3650"/>
              </a:lnSpc>
              <a:buNone/>
            </a:pPr>
            <a:r>
              <a:rPr lang="en-US" sz="2900" b="1" dirty="0">
                <a:solidFill>
                  <a:srgbClr val="F95F88"/>
                </a:solidFill>
                <a:latin typeface="Calibri" panose="020F0502020204030204" pitchFamily="34" charset="0"/>
                <a:ea typeface="Calibri" panose="020F0502020204030204" pitchFamily="34" charset="0"/>
                <a:cs typeface="Calibri" panose="020F0502020204030204" pitchFamily="34" charset="0"/>
              </a:rPr>
              <a:t>Real-World Scenarios and Cybersecurity Importance</a:t>
            </a:r>
            <a:endParaRPr lang="en-US" sz="2900" dirty="0"/>
          </a:p>
        </p:txBody>
      </p:sp>
      <p:sp>
        <p:nvSpPr>
          <p:cNvPr id="5" name="Text 2"/>
          <p:cNvSpPr/>
          <p:nvPr/>
        </p:nvSpPr>
        <p:spPr>
          <a:xfrm>
            <a:off x="793790" y="14767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Network sniffers are not just for learning; they are indispensable in the cybersecurity toolkit:</a:t>
            </a:r>
            <a:endParaRPr lang="en-US" sz="1750" dirty="0"/>
          </a:p>
        </p:txBody>
      </p:sp>
      <p:sp>
        <p:nvSpPr>
          <p:cNvPr id="6" name="Text 3"/>
          <p:cNvSpPr/>
          <p:nvPr/>
        </p:nvSpPr>
        <p:spPr>
          <a:xfrm>
            <a:off x="793790" y="2094786"/>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Malware Analysis:</a:t>
            </a:r>
            <a:r>
              <a:rPr lang="en-US" sz="1750" dirty="0">
                <a:solidFill>
                  <a:srgbClr val="272525"/>
                </a:solidFill>
                <a:latin typeface="Inter" pitchFamily="34" charset="0"/>
                <a:ea typeface="Inter" pitchFamily="34" charset="-122"/>
                <a:cs typeface="Inter" pitchFamily="34" charset="-120"/>
              </a:rPr>
              <a:t> When a new piece of malware is detected, security analysts use sniffers to observe its network communications, understand its command-and-control (C2) servers, and identify data exfiltration attempts.</a:t>
            </a:r>
            <a:endParaRPr lang="en-US" sz="1750" dirty="0"/>
          </a:p>
        </p:txBody>
      </p:sp>
      <p:sp>
        <p:nvSpPr>
          <p:cNvPr id="7" name="Text 4"/>
          <p:cNvSpPr/>
          <p:nvPr/>
        </p:nvSpPr>
        <p:spPr>
          <a:xfrm>
            <a:off x="793790" y="2899886"/>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Intrusion Detection Systems (IDS):</a:t>
            </a:r>
            <a:r>
              <a:rPr lang="en-US" sz="1750" dirty="0">
                <a:solidFill>
                  <a:srgbClr val="272525"/>
                </a:solidFill>
                <a:latin typeface="Inter" pitchFamily="34" charset="0"/>
                <a:ea typeface="Inter" pitchFamily="34" charset="-122"/>
                <a:cs typeface="Inter" pitchFamily="34" charset="-120"/>
              </a:rPr>
              <a:t> The core of many IDS solutions is packet sniffing, where traffic is continuously monitored for signatures of known attacks or anomalous behavior.</a:t>
            </a:r>
            <a:endParaRPr lang="en-US" sz="1750" dirty="0"/>
          </a:p>
        </p:txBody>
      </p:sp>
      <p:sp>
        <p:nvSpPr>
          <p:cNvPr id="8" name="Text 5"/>
          <p:cNvSpPr/>
          <p:nvPr/>
        </p:nvSpPr>
        <p:spPr>
          <a:xfrm>
            <a:off x="793790" y="3704987"/>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Penetration Testing:</a:t>
            </a:r>
            <a:r>
              <a:rPr lang="en-US" sz="1750" dirty="0">
                <a:solidFill>
                  <a:srgbClr val="272525"/>
                </a:solidFill>
                <a:latin typeface="Inter" pitchFamily="34" charset="0"/>
                <a:ea typeface="Inter" pitchFamily="34" charset="-122"/>
                <a:cs typeface="Inter" pitchFamily="34" charset="-120"/>
              </a:rPr>
              <a:t> Attackers (and ethical hackers) use sniffers to gather information about target networks, discover open ports, identify vulnerable services, and even capture sensitive data like unencrypted credentials.</a:t>
            </a:r>
            <a:endParaRPr lang="en-US" sz="1750" dirty="0"/>
          </a:p>
        </p:txBody>
      </p:sp>
      <p:sp>
        <p:nvSpPr>
          <p:cNvPr id="9" name="Text 6"/>
          <p:cNvSpPr/>
          <p:nvPr/>
        </p:nvSpPr>
        <p:spPr>
          <a:xfrm>
            <a:off x="793790" y="4510088"/>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Compliance and Auditing:</a:t>
            </a:r>
            <a:r>
              <a:rPr lang="en-US" sz="1750" dirty="0">
                <a:solidFill>
                  <a:srgbClr val="272525"/>
                </a:solidFill>
                <a:latin typeface="Inter" pitchFamily="34" charset="0"/>
                <a:ea typeface="Inter" pitchFamily="34" charset="-122"/>
                <a:cs typeface="Inter" pitchFamily="34" charset="-120"/>
              </a:rPr>
              <a:t> Sniffers can be used to verify that network traffic adheres to organizational policies and compliance standards, for example, ensuring sensitive data is always encrypted.</a:t>
            </a:r>
            <a:endParaRPr lang="en-US" sz="1750" dirty="0"/>
          </a:p>
        </p:txBody>
      </p:sp>
      <p:sp>
        <p:nvSpPr>
          <p:cNvPr id="10" name="Text 7"/>
          <p:cNvSpPr/>
          <p:nvPr/>
        </p:nvSpPr>
        <p:spPr>
          <a:xfrm>
            <a:off x="793790" y="5491043"/>
            <a:ext cx="13042821" cy="1088708"/>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Ethical Considerations:</a:t>
            </a:r>
            <a:r>
              <a:rPr lang="en-US" sz="1750" dirty="0">
                <a:solidFill>
                  <a:srgbClr val="272525"/>
                </a:solidFill>
                <a:latin typeface="Inter" pitchFamily="34" charset="0"/>
                <a:ea typeface="Inter" pitchFamily="34" charset="-122"/>
                <a:cs typeface="Inter" pitchFamily="34" charset="-120"/>
              </a:rPr>
              <a:t> It's crucial to remember that sniffing network traffic can expose sensitive information. Always ensure you have explicit permission before sniffing on any network you do not own or manage. Unauthorized sniffing can have serious legal consequences.</a:t>
            </a:r>
            <a:endParaRPr lang="en-US" sz="1750" dirty="0"/>
          </a:p>
        </p:txBody>
      </p:sp>
      <p:sp>
        <p:nvSpPr>
          <p:cNvPr id="11" name="Text 8"/>
          <p:cNvSpPr/>
          <p:nvPr/>
        </p:nvSpPr>
        <p:spPr>
          <a:xfrm>
            <a:off x="793790" y="683490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By mastering the basics of network sniffing, you are taking a significant step towards understanding the digital arteries of our connected world and how to protect them.</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488400"/>
          </a:xfrm>
          <a:prstGeom prst="rect">
            <a:avLst/>
          </a:prstGeom>
        </p:spPr>
      </p:pic>
      <p:sp>
        <p:nvSpPr>
          <p:cNvPr id="3" name="Text 0"/>
          <p:cNvSpPr/>
          <p:nvPr/>
        </p:nvSpPr>
        <p:spPr>
          <a:xfrm>
            <a:off x="641152" y="2004179"/>
            <a:ext cx="5203150" cy="409218"/>
          </a:xfrm>
          <a:prstGeom prst="rect">
            <a:avLst/>
          </a:prstGeom>
          <a:noFill/>
          <a:ln/>
        </p:spPr>
        <p:txBody>
          <a:bodyPr wrap="none" lIns="0" tIns="0" rIns="0" bIns="0" rtlCol="0" anchor="t"/>
          <a:lstStyle/>
          <a:p>
            <a:pPr marL="0" indent="0" algn="l">
              <a:lnSpc>
                <a:spcPts val="3200"/>
              </a:lnSpc>
              <a:buNone/>
            </a:pPr>
            <a:r>
              <a:rPr lang="en-US" sz="2550" b="1" dirty="0">
                <a:solidFill>
                  <a:srgbClr val="F95F88"/>
                </a:solidFill>
                <a:latin typeface="Calibri" panose="020F0502020204030204" pitchFamily="34" charset="0"/>
                <a:ea typeface="Calibri" panose="020F0502020204030204" pitchFamily="34" charset="0"/>
                <a:cs typeface="Calibri" panose="020F0502020204030204" pitchFamily="34" charset="0"/>
              </a:rPr>
              <a:t>Running the Basic Network Sniffer</a:t>
            </a:r>
            <a:endParaRPr lang="en-US" sz="2550" dirty="0"/>
          </a:p>
        </p:txBody>
      </p:sp>
      <p:sp>
        <p:nvSpPr>
          <p:cNvPr id="4" name="Text 1"/>
          <p:cNvSpPr/>
          <p:nvPr/>
        </p:nvSpPr>
        <p:spPr>
          <a:xfrm>
            <a:off x="641152" y="2591991"/>
            <a:ext cx="13348097" cy="190500"/>
          </a:xfrm>
          <a:prstGeom prst="rect">
            <a:avLst/>
          </a:prstGeom>
          <a:noFill/>
          <a:ln/>
        </p:spPr>
        <p:txBody>
          <a:bodyPr wrap="none" lIns="0" tIns="0" rIns="0" bIns="0" rtlCol="0" anchor="t"/>
          <a:lstStyle/>
          <a:p>
            <a:pPr marL="0" indent="0" algn="l">
              <a:lnSpc>
                <a:spcPts val="1500"/>
              </a:lnSpc>
              <a:buNone/>
            </a:pPr>
            <a:r>
              <a:rPr lang="en-US" sz="900" dirty="0">
                <a:solidFill>
                  <a:srgbClr val="272525"/>
                </a:solidFill>
                <a:latin typeface="Inter" pitchFamily="34" charset="0"/>
                <a:ea typeface="Inter" pitchFamily="34" charset="-122"/>
                <a:cs typeface="Inter" pitchFamily="34" charset="-120"/>
              </a:rPr>
              <a:t>Get hands-on with the Python packet sniffer. This card explains how to install Scapy and what the sniffer's output means.</a:t>
            </a:r>
            <a:endParaRPr lang="en-US" sz="900" dirty="0"/>
          </a:p>
        </p:txBody>
      </p:sp>
      <p:sp>
        <p:nvSpPr>
          <p:cNvPr id="5" name="Text 2"/>
          <p:cNvSpPr/>
          <p:nvPr/>
        </p:nvSpPr>
        <p:spPr>
          <a:xfrm>
            <a:off x="641152" y="2916436"/>
            <a:ext cx="13348097" cy="762000"/>
          </a:xfrm>
          <a:prstGeom prst="rect">
            <a:avLst/>
          </a:prstGeom>
          <a:noFill/>
          <a:ln/>
        </p:spPr>
        <p:txBody>
          <a:bodyPr wrap="square" lIns="0" tIns="0" rIns="0" bIns="0" rtlCol="0" anchor="t"/>
          <a:lstStyle/>
          <a:p>
            <a:pPr marL="0" indent="0" algn="l">
              <a:lnSpc>
                <a:spcPts val="1500"/>
              </a:lnSpc>
              <a:buNone/>
            </a:pPr>
            <a:r>
              <a:rPr lang="en-US" sz="900" dirty="0">
                <a:solidFill>
                  <a:srgbClr val="272525"/>
                </a:solidFill>
                <a:latin typeface="Inter" pitchFamily="34" charset="0"/>
                <a:ea typeface="Inter" pitchFamily="34" charset="-122"/>
                <a:cs typeface="Inter" pitchFamily="34" charset="-120"/>
              </a:rPr>
              <a:t>Network sniffing is a fundamental skill in cybersecurity, allowing you to observe and analyze data flowing across a network. It's an indispensable tool for understanding network traffic patterns, diagnosing connectivity issues, and, most critically, detecting malicious activity. By diving into the raw packets, you gain insight into communication protocols, data exchanges, and potential vulnerabilities. This card will guide you through setting up a basic Python-based packet sniffer using Scapy and help you understand its output. Mastering this technique provides a window into the otherwise invisible world of network communications, making it crucial for network administrators, security analysts, and ethical hackers.</a:t>
            </a:r>
            <a:endParaRPr lang="en-US" sz="900" dirty="0"/>
          </a:p>
        </p:txBody>
      </p:sp>
      <p:sp>
        <p:nvSpPr>
          <p:cNvPr id="6" name="Shape 3"/>
          <p:cNvSpPr/>
          <p:nvPr/>
        </p:nvSpPr>
        <p:spPr>
          <a:xfrm>
            <a:off x="641152" y="3812381"/>
            <a:ext cx="6614517" cy="3901440"/>
          </a:xfrm>
          <a:prstGeom prst="roundRect">
            <a:avLst>
              <a:gd name="adj" fmla="val 1875"/>
            </a:avLst>
          </a:prstGeom>
          <a:solidFill>
            <a:srgbClr val="FDFAF7"/>
          </a:solidFill>
          <a:ln w="15240">
            <a:solidFill>
              <a:srgbClr val="E5B2E0"/>
            </a:solidFill>
            <a:prstDash val="solid"/>
          </a:ln>
        </p:spPr>
        <p:txBody>
          <a:bodyPr/>
          <a:lstStyle/>
          <a:p>
            <a:endParaRPr lang="en-US"/>
          </a:p>
        </p:txBody>
      </p:sp>
      <p:sp>
        <p:nvSpPr>
          <p:cNvPr id="7" name="Shape 4"/>
          <p:cNvSpPr/>
          <p:nvPr/>
        </p:nvSpPr>
        <p:spPr>
          <a:xfrm>
            <a:off x="625912" y="3812381"/>
            <a:ext cx="60960" cy="3901440"/>
          </a:xfrm>
          <a:prstGeom prst="roundRect">
            <a:avLst>
              <a:gd name="adj" fmla="val 82041"/>
            </a:avLst>
          </a:prstGeom>
          <a:solidFill>
            <a:srgbClr val="FFDFFC"/>
          </a:solidFill>
          <a:ln/>
        </p:spPr>
        <p:txBody>
          <a:bodyPr/>
          <a:lstStyle/>
          <a:p>
            <a:endParaRPr lang="en-US"/>
          </a:p>
        </p:txBody>
      </p:sp>
      <p:sp>
        <p:nvSpPr>
          <p:cNvPr id="8" name="Text 5"/>
          <p:cNvSpPr/>
          <p:nvPr/>
        </p:nvSpPr>
        <p:spPr>
          <a:xfrm>
            <a:off x="821174" y="3946684"/>
            <a:ext cx="4509254" cy="24550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Calibri" panose="020F0502020204030204" pitchFamily="34" charset="0"/>
                <a:ea typeface="Calibri" panose="020F0502020204030204" pitchFamily="34" charset="0"/>
                <a:cs typeface="Calibri" panose="020F0502020204030204" pitchFamily="34" charset="0"/>
              </a:rPr>
              <a:t>Install Scapy: The Foundation of Network Analysis</a:t>
            </a:r>
            <a:endParaRPr lang="en-US" sz="1500" dirty="0"/>
          </a:p>
        </p:txBody>
      </p:sp>
      <p:sp>
        <p:nvSpPr>
          <p:cNvPr id="9" name="Text 6"/>
          <p:cNvSpPr/>
          <p:nvPr/>
        </p:nvSpPr>
        <p:spPr>
          <a:xfrm>
            <a:off x="821174" y="4263628"/>
            <a:ext cx="6300192" cy="571500"/>
          </a:xfrm>
          <a:prstGeom prst="rect">
            <a:avLst/>
          </a:prstGeom>
          <a:noFill/>
          <a:ln/>
        </p:spPr>
        <p:txBody>
          <a:bodyPr wrap="square" lIns="0" tIns="0" rIns="0" bIns="0" rtlCol="0" anchor="t"/>
          <a:lstStyle/>
          <a:p>
            <a:pPr marL="0" indent="0" algn="l">
              <a:lnSpc>
                <a:spcPts val="1500"/>
              </a:lnSpc>
              <a:buNone/>
            </a:pPr>
            <a:r>
              <a:rPr lang="en-US" sz="900" dirty="0">
                <a:solidFill>
                  <a:srgbClr val="272525"/>
                </a:solidFill>
                <a:latin typeface="Inter" pitchFamily="34" charset="0"/>
                <a:ea typeface="Inter" pitchFamily="34" charset="-122"/>
                <a:cs typeface="Inter" pitchFamily="34" charset="-120"/>
              </a:rPr>
              <a:t>Before you can start intercepting and analyzing network traffic, you need the right tools. Scapy is a powerful Python library that enables you to create, manipulate, send, and sniff network packets with ease. Its flexibility makes it a go-to tool for security professionals.</a:t>
            </a:r>
            <a:endParaRPr lang="en-US" sz="900" dirty="0"/>
          </a:p>
        </p:txBody>
      </p:sp>
      <p:sp>
        <p:nvSpPr>
          <p:cNvPr id="10" name="Shape 7"/>
          <p:cNvSpPr/>
          <p:nvPr/>
        </p:nvSpPr>
        <p:spPr>
          <a:xfrm>
            <a:off x="821174" y="4969073"/>
            <a:ext cx="6300192" cy="369094"/>
          </a:xfrm>
          <a:prstGeom prst="roundRect">
            <a:avLst>
              <a:gd name="adj" fmla="val 13550"/>
            </a:avLst>
          </a:prstGeom>
          <a:solidFill>
            <a:srgbClr val="F0EDEA"/>
          </a:solidFill>
          <a:ln/>
        </p:spPr>
        <p:txBody>
          <a:bodyPr/>
          <a:lstStyle/>
          <a:p>
            <a:endParaRPr lang="en-US"/>
          </a:p>
        </p:txBody>
      </p:sp>
      <p:sp>
        <p:nvSpPr>
          <p:cNvPr id="11" name="Shape 8"/>
          <p:cNvSpPr/>
          <p:nvPr/>
        </p:nvSpPr>
        <p:spPr>
          <a:xfrm>
            <a:off x="815221" y="4969073"/>
            <a:ext cx="6312098" cy="369094"/>
          </a:xfrm>
          <a:prstGeom prst="roundRect">
            <a:avLst>
              <a:gd name="adj" fmla="val 4839"/>
            </a:avLst>
          </a:prstGeom>
          <a:solidFill>
            <a:srgbClr val="F0EDEA"/>
          </a:solidFill>
          <a:ln/>
        </p:spPr>
        <p:txBody>
          <a:bodyPr/>
          <a:lstStyle/>
          <a:p>
            <a:endParaRPr lang="en-US"/>
          </a:p>
        </p:txBody>
      </p:sp>
      <p:sp>
        <p:nvSpPr>
          <p:cNvPr id="12" name="Text 9"/>
          <p:cNvSpPr/>
          <p:nvPr/>
        </p:nvSpPr>
        <p:spPr>
          <a:xfrm>
            <a:off x="934283" y="5058370"/>
            <a:ext cx="6073973" cy="190500"/>
          </a:xfrm>
          <a:prstGeom prst="rect">
            <a:avLst/>
          </a:prstGeom>
          <a:noFill/>
          <a:ln/>
        </p:spPr>
        <p:txBody>
          <a:bodyPr wrap="none" lIns="0" tIns="0" rIns="0" bIns="0" rtlCol="0" anchor="t"/>
          <a:lstStyle/>
          <a:p>
            <a:pPr marL="0" indent="0" algn="l">
              <a:lnSpc>
                <a:spcPts val="1500"/>
              </a:lnSpc>
              <a:buNone/>
            </a:pPr>
            <a:r>
              <a:rPr lang="en-US" sz="900" dirty="0">
                <a:solidFill>
                  <a:srgbClr val="272525"/>
                </a:solidFill>
                <a:highlight>
                  <a:srgbClr val="F0EDEA"/>
                </a:highlight>
                <a:latin typeface="Consolas" pitchFamily="34" charset="0"/>
                <a:ea typeface="Consolas" pitchFamily="34" charset="-122"/>
                <a:cs typeface="Consolas" pitchFamily="34" charset="-120"/>
              </a:rPr>
              <a:t>pip install scapy</a:t>
            </a:r>
            <a:endParaRPr lang="en-US" sz="900" dirty="0"/>
          </a:p>
        </p:txBody>
      </p:sp>
      <p:sp>
        <p:nvSpPr>
          <p:cNvPr id="13" name="Text 10"/>
          <p:cNvSpPr/>
          <p:nvPr/>
        </p:nvSpPr>
        <p:spPr>
          <a:xfrm>
            <a:off x="821174" y="5472113"/>
            <a:ext cx="6300192" cy="571500"/>
          </a:xfrm>
          <a:prstGeom prst="rect">
            <a:avLst/>
          </a:prstGeom>
          <a:noFill/>
          <a:ln/>
        </p:spPr>
        <p:txBody>
          <a:bodyPr wrap="square" lIns="0" tIns="0" rIns="0" bIns="0" rtlCol="0" anchor="t"/>
          <a:lstStyle/>
          <a:p>
            <a:pPr marL="0" indent="0" algn="l">
              <a:lnSpc>
                <a:spcPts val="1500"/>
              </a:lnSpc>
              <a:buNone/>
            </a:pPr>
            <a:r>
              <a:rPr lang="en-US" sz="900" b="1" dirty="0">
                <a:solidFill>
                  <a:srgbClr val="272525"/>
                </a:solidFill>
                <a:latin typeface="Inter" pitchFamily="34" charset="0"/>
                <a:ea typeface="Inter" pitchFamily="34" charset="-122"/>
                <a:cs typeface="Inter" pitchFamily="34" charset="-120"/>
              </a:rPr>
              <a:t>Verification:</a:t>
            </a:r>
            <a:r>
              <a:rPr lang="en-US" sz="900" dirty="0">
                <a:solidFill>
                  <a:srgbClr val="272525"/>
                </a:solidFill>
                <a:latin typeface="Inter" pitchFamily="34" charset="0"/>
                <a:ea typeface="Inter" pitchFamily="34" charset="-122"/>
                <a:cs typeface="Inter" pitchFamily="34" charset="-120"/>
              </a:rPr>
              <a:t> After installation, open a Python interpreter and type </a:t>
            </a:r>
            <a:r>
              <a:rPr lang="en-US" sz="900" dirty="0">
                <a:solidFill>
                  <a:srgbClr val="272525"/>
                </a:solidFill>
                <a:highlight>
                  <a:srgbClr val="F0EDEA"/>
                </a:highlight>
                <a:latin typeface="Consolas" pitchFamily="34" charset="0"/>
                <a:ea typeface="Consolas" pitchFamily="34" charset="-122"/>
                <a:cs typeface="Consolas" pitchFamily="34" charset="-120"/>
              </a:rPr>
              <a:t>import scapy.all</a:t>
            </a:r>
            <a:r>
              <a:rPr lang="en-US" sz="900" dirty="0">
                <a:solidFill>
                  <a:srgbClr val="272525"/>
                </a:solidFill>
                <a:latin typeface="Inter" pitchFamily="34" charset="0"/>
                <a:ea typeface="Inter" pitchFamily="34" charset="-122"/>
                <a:cs typeface="Inter" pitchFamily="34" charset="-120"/>
              </a:rPr>
              <a:t>. If no errors occur, Scapy is ready. If you encounter issues, common problems include outdated pip or Python path misconfigurations. Ensure Python is added to your system's PATH, and consider running </a:t>
            </a:r>
            <a:r>
              <a:rPr lang="en-US" sz="900" dirty="0">
                <a:solidFill>
                  <a:srgbClr val="272525"/>
                </a:solidFill>
                <a:highlight>
                  <a:srgbClr val="F0EDEA"/>
                </a:highlight>
                <a:latin typeface="Consolas" pitchFamily="34" charset="0"/>
                <a:ea typeface="Consolas" pitchFamily="34" charset="-122"/>
                <a:cs typeface="Consolas" pitchFamily="34" charset="-120"/>
              </a:rPr>
              <a:t>python -m pip install --upgrade pip</a:t>
            </a:r>
            <a:r>
              <a:rPr lang="en-US" sz="900" dirty="0">
                <a:solidFill>
                  <a:srgbClr val="272525"/>
                </a:solidFill>
                <a:latin typeface="Inter" pitchFamily="34" charset="0"/>
                <a:ea typeface="Inter" pitchFamily="34" charset="-122"/>
                <a:cs typeface="Inter" pitchFamily="34" charset="-120"/>
              </a:rPr>
              <a:t> first.</a:t>
            </a:r>
            <a:endParaRPr lang="en-US" sz="900" dirty="0"/>
          </a:p>
        </p:txBody>
      </p:sp>
      <p:sp>
        <p:nvSpPr>
          <p:cNvPr id="14" name="Text 11"/>
          <p:cNvSpPr/>
          <p:nvPr/>
        </p:nvSpPr>
        <p:spPr>
          <a:xfrm>
            <a:off x="821174" y="6115050"/>
            <a:ext cx="6300192" cy="571500"/>
          </a:xfrm>
          <a:prstGeom prst="rect">
            <a:avLst/>
          </a:prstGeom>
          <a:noFill/>
          <a:ln/>
        </p:spPr>
        <p:txBody>
          <a:bodyPr wrap="square" lIns="0" tIns="0" rIns="0" bIns="0" rtlCol="0" anchor="t"/>
          <a:lstStyle/>
          <a:p>
            <a:pPr marL="0" indent="0" algn="l">
              <a:lnSpc>
                <a:spcPts val="1500"/>
              </a:lnSpc>
              <a:buNone/>
            </a:pPr>
            <a:r>
              <a:rPr lang="en-US" sz="900" b="1" dirty="0">
                <a:solidFill>
                  <a:srgbClr val="272525"/>
                </a:solidFill>
                <a:latin typeface="Inter" pitchFamily="34" charset="0"/>
                <a:ea typeface="Inter" pitchFamily="34" charset="-122"/>
                <a:cs typeface="Inter" pitchFamily="34" charset="-120"/>
              </a:rPr>
              <a:t>System Permissions:</a:t>
            </a:r>
            <a:r>
              <a:rPr lang="en-US" sz="900" dirty="0">
                <a:solidFill>
                  <a:srgbClr val="272525"/>
                </a:solidFill>
                <a:latin typeface="Inter" pitchFamily="34" charset="0"/>
                <a:ea typeface="Inter" pitchFamily="34" charset="-122"/>
                <a:cs typeface="Inter" pitchFamily="34" charset="-120"/>
              </a:rPr>
              <a:t> On Linux/macOS, sniffing often requires root privileges (</a:t>
            </a:r>
            <a:r>
              <a:rPr lang="en-US" sz="900" dirty="0">
                <a:solidFill>
                  <a:srgbClr val="272525"/>
                </a:solidFill>
                <a:highlight>
                  <a:srgbClr val="F0EDEA"/>
                </a:highlight>
                <a:latin typeface="Consolas" pitchFamily="34" charset="0"/>
                <a:ea typeface="Consolas" pitchFamily="34" charset="-122"/>
                <a:cs typeface="Consolas" pitchFamily="34" charset="-120"/>
              </a:rPr>
              <a:t>sudo pip install scapy</a:t>
            </a:r>
            <a:r>
              <a:rPr lang="en-US" sz="900" dirty="0">
                <a:solidFill>
                  <a:srgbClr val="272525"/>
                </a:solidFill>
                <a:latin typeface="Inter" pitchFamily="34" charset="0"/>
                <a:ea typeface="Inter" pitchFamily="34" charset="-122"/>
                <a:cs typeface="Inter" pitchFamily="34" charset="-120"/>
              </a:rPr>
              <a:t> and </a:t>
            </a:r>
            <a:r>
              <a:rPr lang="en-US" sz="900" dirty="0">
                <a:solidFill>
                  <a:srgbClr val="272525"/>
                </a:solidFill>
                <a:highlight>
                  <a:srgbClr val="F0EDEA"/>
                </a:highlight>
                <a:latin typeface="Consolas" pitchFamily="34" charset="0"/>
                <a:ea typeface="Consolas" pitchFamily="34" charset="-122"/>
                <a:cs typeface="Consolas" pitchFamily="34" charset="-120"/>
              </a:rPr>
              <a:t>sudo python your_sniffer.py</a:t>
            </a:r>
            <a:r>
              <a:rPr lang="en-US" sz="900" dirty="0">
                <a:solidFill>
                  <a:srgbClr val="272525"/>
                </a:solidFill>
                <a:latin typeface="Inter" pitchFamily="34" charset="0"/>
                <a:ea typeface="Inter" pitchFamily="34" charset="-122"/>
                <a:cs typeface="Inter" pitchFamily="34" charset="-120"/>
              </a:rPr>
              <a:t>). On Windows, you might need to install Npcap (or WinPcap for older systems) as a prerequisite for Scapy to interact with network interfaces.</a:t>
            </a:r>
            <a:endParaRPr lang="en-US" sz="900" dirty="0"/>
          </a:p>
        </p:txBody>
      </p:sp>
      <p:sp>
        <p:nvSpPr>
          <p:cNvPr id="15" name="Shape 12"/>
          <p:cNvSpPr/>
          <p:nvPr/>
        </p:nvSpPr>
        <p:spPr>
          <a:xfrm>
            <a:off x="7374731" y="3812381"/>
            <a:ext cx="6614517" cy="3901440"/>
          </a:xfrm>
          <a:prstGeom prst="roundRect">
            <a:avLst>
              <a:gd name="adj" fmla="val 1875"/>
            </a:avLst>
          </a:prstGeom>
          <a:solidFill>
            <a:srgbClr val="FDFAF7"/>
          </a:solidFill>
          <a:ln w="15240">
            <a:solidFill>
              <a:srgbClr val="E5B2E0"/>
            </a:solidFill>
            <a:prstDash val="solid"/>
          </a:ln>
        </p:spPr>
        <p:txBody>
          <a:bodyPr/>
          <a:lstStyle/>
          <a:p>
            <a:endParaRPr lang="en-US"/>
          </a:p>
        </p:txBody>
      </p:sp>
      <p:sp>
        <p:nvSpPr>
          <p:cNvPr id="16" name="Shape 13"/>
          <p:cNvSpPr/>
          <p:nvPr/>
        </p:nvSpPr>
        <p:spPr>
          <a:xfrm>
            <a:off x="7359491" y="3812381"/>
            <a:ext cx="60960" cy="3901440"/>
          </a:xfrm>
          <a:prstGeom prst="roundRect">
            <a:avLst>
              <a:gd name="adj" fmla="val 82041"/>
            </a:avLst>
          </a:prstGeom>
          <a:solidFill>
            <a:srgbClr val="FFDFFC"/>
          </a:solidFill>
          <a:ln/>
        </p:spPr>
        <p:txBody>
          <a:bodyPr/>
          <a:lstStyle/>
          <a:p>
            <a:endParaRPr lang="en-US"/>
          </a:p>
        </p:txBody>
      </p:sp>
      <p:sp>
        <p:nvSpPr>
          <p:cNvPr id="17" name="Text 14"/>
          <p:cNvSpPr/>
          <p:nvPr/>
        </p:nvSpPr>
        <p:spPr>
          <a:xfrm>
            <a:off x="7554754" y="3946684"/>
            <a:ext cx="4213027" cy="24550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Calibri" panose="020F0502020204030204" pitchFamily="34" charset="0"/>
                <a:ea typeface="Calibri" panose="020F0502020204030204" pitchFamily="34" charset="0"/>
                <a:cs typeface="Calibri" panose="020F0502020204030204" pitchFamily="34" charset="0"/>
              </a:rPr>
              <a:t>Understanding the Sniffer's Core Functionality</a:t>
            </a:r>
            <a:endParaRPr lang="en-US" sz="1500" dirty="0"/>
          </a:p>
        </p:txBody>
      </p:sp>
      <p:sp>
        <p:nvSpPr>
          <p:cNvPr id="18" name="Text 15"/>
          <p:cNvSpPr/>
          <p:nvPr/>
        </p:nvSpPr>
        <p:spPr>
          <a:xfrm>
            <a:off x="7554754" y="4263628"/>
            <a:ext cx="6300192" cy="381000"/>
          </a:xfrm>
          <a:prstGeom prst="rect">
            <a:avLst/>
          </a:prstGeom>
          <a:noFill/>
          <a:ln/>
        </p:spPr>
        <p:txBody>
          <a:bodyPr wrap="square" lIns="0" tIns="0" rIns="0" bIns="0" rtlCol="0" anchor="t"/>
          <a:lstStyle/>
          <a:p>
            <a:pPr marL="0" indent="0" algn="l">
              <a:lnSpc>
                <a:spcPts val="1500"/>
              </a:lnSpc>
              <a:buNone/>
            </a:pPr>
            <a:r>
              <a:rPr lang="en-US" sz="900" dirty="0">
                <a:solidFill>
                  <a:srgbClr val="272525"/>
                </a:solidFill>
                <a:latin typeface="Inter" pitchFamily="34" charset="0"/>
                <a:ea typeface="Inter" pitchFamily="34" charset="-122"/>
                <a:cs typeface="Inter" pitchFamily="34" charset="-120"/>
              </a:rPr>
              <a:t>A basic network sniffer written with Scapy acts like a digital wiretap, listening to all traffic passing through a specified network interface. Here's a breakdown of what it typically does:</a:t>
            </a:r>
            <a:endParaRPr lang="en-US" sz="900" dirty="0"/>
          </a:p>
        </p:txBody>
      </p:sp>
      <p:sp>
        <p:nvSpPr>
          <p:cNvPr id="19" name="Text 16"/>
          <p:cNvSpPr/>
          <p:nvPr/>
        </p:nvSpPr>
        <p:spPr>
          <a:xfrm>
            <a:off x="7554754" y="4716066"/>
            <a:ext cx="6300192" cy="381000"/>
          </a:xfrm>
          <a:prstGeom prst="rect">
            <a:avLst/>
          </a:prstGeom>
          <a:noFill/>
          <a:ln/>
        </p:spPr>
        <p:txBody>
          <a:bodyPr wrap="square" lIns="0" tIns="0" rIns="0" bIns="0" rtlCol="0" anchor="t"/>
          <a:lstStyle/>
          <a:p>
            <a:pPr marL="342900" indent="-342900" algn="l">
              <a:lnSpc>
                <a:spcPts val="1500"/>
              </a:lnSpc>
              <a:buSzPct val="100000"/>
              <a:buChar char="•"/>
            </a:pPr>
            <a:r>
              <a:rPr lang="en-US" sz="900" b="1" dirty="0">
                <a:solidFill>
                  <a:srgbClr val="272525"/>
                </a:solidFill>
                <a:latin typeface="Inter" pitchFamily="34" charset="0"/>
                <a:ea typeface="Inter" pitchFamily="34" charset="-122"/>
                <a:cs typeface="Inter" pitchFamily="34" charset="-120"/>
              </a:rPr>
              <a:t>Captures live packets from your network interface:</a:t>
            </a:r>
            <a:r>
              <a:rPr lang="en-US" sz="900" dirty="0">
                <a:solidFill>
                  <a:srgbClr val="272525"/>
                </a:solidFill>
                <a:latin typeface="Inter" pitchFamily="34" charset="0"/>
                <a:ea typeface="Inter" pitchFamily="34" charset="-122"/>
                <a:cs typeface="Inter" pitchFamily="34" charset="-120"/>
              </a:rPr>
              <a:t> It intercepts raw data packets as they travel across your network card, giving you a real-time view of communication.</a:t>
            </a:r>
            <a:endParaRPr lang="en-US" sz="900" dirty="0"/>
          </a:p>
        </p:txBody>
      </p:sp>
      <p:sp>
        <p:nvSpPr>
          <p:cNvPr id="20" name="Text 17"/>
          <p:cNvSpPr/>
          <p:nvPr/>
        </p:nvSpPr>
        <p:spPr>
          <a:xfrm>
            <a:off x="7554754" y="5138738"/>
            <a:ext cx="6300192" cy="571500"/>
          </a:xfrm>
          <a:prstGeom prst="rect">
            <a:avLst/>
          </a:prstGeom>
          <a:noFill/>
          <a:ln/>
        </p:spPr>
        <p:txBody>
          <a:bodyPr wrap="square" lIns="0" tIns="0" rIns="0" bIns="0" rtlCol="0" anchor="t"/>
          <a:lstStyle/>
          <a:p>
            <a:pPr marL="342900" indent="-342900" algn="l">
              <a:lnSpc>
                <a:spcPts val="1500"/>
              </a:lnSpc>
              <a:buSzPct val="100000"/>
              <a:buChar char="•"/>
            </a:pPr>
            <a:r>
              <a:rPr lang="en-US" sz="900" b="1" dirty="0">
                <a:solidFill>
                  <a:srgbClr val="272525"/>
                </a:solidFill>
                <a:latin typeface="Inter" pitchFamily="34" charset="0"/>
                <a:ea typeface="Inter" pitchFamily="34" charset="-122"/>
                <a:cs typeface="Inter" pitchFamily="34" charset="-120"/>
              </a:rPr>
              <a:t>Displays crucial information:</a:t>
            </a:r>
            <a:r>
              <a:rPr lang="en-US" sz="900" dirty="0">
                <a:solidFill>
                  <a:srgbClr val="272525"/>
                </a:solidFill>
                <a:latin typeface="Inter" pitchFamily="34" charset="0"/>
                <a:ea typeface="Inter" pitchFamily="34" charset="-122"/>
                <a:cs typeface="Inter" pitchFamily="34" charset="-120"/>
              </a:rPr>
              <a:t> For each captured packet, it extracts and presents key details such as the Source IP (where the packet originated), Destination IP (where it's going), Source Port, and Destination Port. These details are vital for tracing communication paths and identifying unusual connections.</a:t>
            </a:r>
            <a:endParaRPr lang="en-US" sz="900" dirty="0"/>
          </a:p>
        </p:txBody>
      </p:sp>
      <p:sp>
        <p:nvSpPr>
          <p:cNvPr id="21" name="Text 18"/>
          <p:cNvSpPr/>
          <p:nvPr/>
        </p:nvSpPr>
        <p:spPr>
          <a:xfrm>
            <a:off x="7554754" y="5751909"/>
            <a:ext cx="6300192" cy="571500"/>
          </a:xfrm>
          <a:prstGeom prst="rect">
            <a:avLst/>
          </a:prstGeom>
          <a:noFill/>
          <a:ln/>
        </p:spPr>
        <p:txBody>
          <a:bodyPr wrap="square" lIns="0" tIns="0" rIns="0" bIns="0" rtlCol="0" anchor="t"/>
          <a:lstStyle/>
          <a:p>
            <a:pPr marL="342900" indent="-342900" algn="l">
              <a:lnSpc>
                <a:spcPts val="1500"/>
              </a:lnSpc>
              <a:buSzPct val="100000"/>
              <a:buChar char="•"/>
            </a:pPr>
            <a:r>
              <a:rPr lang="en-US" sz="900" b="1" dirty="0">
                <a:solidFill>
                  <a:srgbClr val="272525"/>
                </a:solidFill>
                <a:latin typeface="Inter" pitchFamily="34" charset="0"/>
                <a:ea typeface="Inter" pitchFamily="34" charset="-122"/>
                <a:cs typeface="Inter" pitchFamily="34" charset="-120"/>
              </a:rPr>
              <a:t>Detects common protocols:</a:t>
            </a:r>
            <a:r>
              <a:rPr lang="en-US" sz="900" dirty="0">
                <a:solidFill>
                  <a:srgbClr val="272525"/>
                </a:solidFill>
                <a:latin typeface="Inter" pitchFamily="34" charset="0"/>
                <a:ea typeface="Inter" pitchFamily="34" charset="-122"/>
                <a:cs typeface="Inter" pitchFamily="34" charset="-120"/>
              </a:rPr>
              <a:t> The sniffer automatically identifies and parses common protocols like TCP (Transmission Control Protocol), UDP (User Datagram Protocol), and ICMP (Internet Control Message Protocol), providing a higher-level understanding of the data exchange.</a:t>
            </a:r>
            <a:endParaRPr lang="en-US" sz="900" dirty="0"/>
          </a:p>
        </p:txBody>
      </p:sp>
      <p:sp>
        <p:nvSpPr>
          <p:cNvPr id="22" name="Text 19"/>
          <p:cNvSpPr/>
          <p:nvPr/>
        </p:nvSpPr>
        <p:spPr>
          <a:xfrm>
            <a:off x="7554754" y="6365081"/>
            <a:ext cx="6300192" cy="571500"/>
          </a:xfrm>
          <a:prstGeom prst="rect">
            <a:avLst/>
          </a:prstGeom>
          <a:noFill/>
          <a:ln/>
        </p:spPr>
        <p:txBody>
          <a:bodyPr wrap="square" lIns="0" tIns="0" rIns="0" bIns="0" rtlCol="0" anchor="t"/>
          <a:lstStyle/>
          <a:p>
            <a:pPr marL="342900" indent="-342900" algn="l">
              <a:lnSpc>
                <a:spcPts val="1500"/>
              </a:lnSpc>
              <a:buSzPct val="100000"/>
              <a:buChar char="•"/>
            </a:pPr>
            <a:r>
              <a:rPr lang="en-US" sz="900" b="1" dirty="0">
                <a:solidFill>
                  <a:srgbClr val="272525"/>
                </a:solidFill>
                <a:latin typeface="Inter" pitchFamily="34" charset="0"/>
                <a:ea typeface="Inter" pitchFamily="34" charset="-122"/>
                <a:cs typeface="Inter" pitchFamily="34" charset="-120"/>
              </a:rPr>
              <a:t>Provides a payload preview for deeper inspection:</a:t>
            </a:r>
            <a:r>
              <a:rPr lang="en-US" sz="900" dirty="0">
                <a:solidFill>
                  <a:srgbClr val="272525"/>
                </a:solidFill>
                <a:latin typeface="Inter" pitchFamily="34" charset="0"/>
                <a:ea typeface="Inter" pitchFamily="34" charset="-122"/>
                <a:cs typeface="Inter" pitchFamily="34" charset="-120"/>
              </a:rPr>
              <a:t> Beyond headers, you can view the actual data content (payload) of packets. This is crucial for forensic analysis, allowing you to see what information is being transmitted, albeit often in raw or encoded formats.</a:t>
            </a:r>
            <a:endParaRPr lang="en-US" sz="900" dirty="0"/>
          </a:p>
        </p:txBody>
      </p:sp>
      <p:sp>
        <p:nvSpPr>
          <p:cNvPr id="23" name="Text 20"/>
          <p:cNvSpPr/>
          <p:nvPr/>
        </p:nvSpPr>
        <p:spPr>
          <a:xfrm>
            <a:off x="7554754" y="7008019"/>
            <a:ext cx="6300192" cy="571500"/>
          </a:xfrm>
          <a:prstGeom prst="rect">
            <a:avLst/>
          </a:prstGeom>
          <a:noFill/>
          <a:ln/>
        </p:spPr>
        <p:txBody>
          <a:bodyPr wrap="square" lIns="0" tIns="0" rIns="0" bIns="0" rtlCol="0" anchor="t"/>
          <a:lstStyle/>
          <a:p>
            <a:pPr marL="0" indent="0" algn="l">
              <a:lnSpc>
                <a:spcPts val="1500"/>
              </a:lnSpc>
              <a:buNone/>
            </a:pPr>
            <a:r>
              <a:rPr lang="en-US" sz="900" b="1" dirty="0">
                <a:solidFill>
                  <a:srgbClr val="272525"/>
                </a:solidFill>
                <a:latin typeface="Inter" pitchFamily="34" charset="0"/>
                <a:ea typeface="Inter" pitchFamily="34" charset="-122"/>
                <a:cs typeface="Inter" pitchFamily="34" charset="-120"/>
              </a:rPr>
              <a:t>Real-world Scenario:</a:t>
            </a:r>
            <a:r>
              <a:rPr lang="en-US" sz="900" dirty="0">
                <a:solidFill>
                  <a:srgbClr val="272525"/>
                </a:solidFill>
                <a:latin typeface="Inter" pitchFamily="34" charset="0"/>
                <a:ea typeface="Inter" pitchFamily="34" charset="-122"/>
                <a:cs typeface="Inter" pitchFamily="34" charset="-120"/>
              </a:rPr>
              <a:t> Imagine a user complains about slow internet. A sniffer can help you identify if the issue is excessive traffic from a specific application, a misconfigured device flooding the network, or even a denial-of-service attack. By observing the packet flow, you can pinpoint the source and nature of the problem.</a:t>
            </a:r>
            <a:endParaRPr lang="en-US" sz="900" dirty="0"/>
          </a:p>
        </p:txBody>
      </p:sp>
      <p:sp>
        <p:nvSpPr>
          <p:cNvPr id="24" name="Rectangle: Rounded Corners 23">
            <a:extLst>
              <a:ext uri="{FF2B5EF4-FFF2-40B4-BE49-F238E27FC236}">
                <a16:creationId xmlns:a16="http://schemas.microsoft.com/office/drawing/2014/main" id="{2734B487-D647-CB0E-05B5-545DCEC82422}"/>
              </a:ext>
            </a:extLst>
          </p:cNvPr>
          <p:cNvSpPr/>
          <p:nvPr/>
        </p:nvSpPr>
        <p:spPr>
          <a:xfrm>
            <a:off x="12813632" y="7724274"/>
            <a:ext cx="1708484" cy="409073"/>
          </a:xfrm>
          <a:prstGeom prst="round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318855"/>
          </a:xfrm>
          <a:prstGeom prst="rect">
            <a:avLst/>
          </a:prstGeom>
        </p:spPr>
      </p:pic>
      <p:sp>
        <p:nvSpPr>
          <p:cNvPr id="3" name="Text 0"/>
          <p:cNvSpPr/>
          <p:nvPr/>
        </p:nvSpPr>
        <p:spPr>
          <a:xfrm>
            <a:off x="568047" y="1773674"/>
            <a:ext cx="4238506" cy="217527"/>
          </a:xfrm>
          <a:prstGeom prst="rect">
            <a:avLst/>
          </a:prstGeom>
          <a:noFill/>
          <a:ln/>
        </p:spPr>
        <p:txBody>
          <a:bodyPr wrap="none" lIns="0" tIns="0" rIns="0" bIns="0" rtlCol="0" anchor="t"/>
          <a:lstStyle/>
          <a:p>
            <a:pPr marL="0" indent="0" algn="l">
              <a:lnSpc>
                <a:spcPts val="1700"/>
              </a:lnSpc>
              <a:buNone/>
            </a:pPr>
            <a:r>
              <a:rPr lang="en-US" sz="2000" b="1" dirty="0">
                <a:solidFill>
                  <a:srgbClr val="F95F88"/>
                </a:solidFill>
                <a:latin typeface="Calibri" panose="020F0502020204030204" pitchFamily="34" charset="0"/>
                <a:ea typeface="Calibri" panose="020F0502020204030204" pitchFamily="34" charset="0"/>
                <a:cs typeface="Calibri" panose="020F0502020204030204" pitchFamily="34" charset="0"/>
              </a:rPr>
              <a:t>Practical Implementation: Building Your First Sniffer</a:t>
            </a:r>
            <a:endParaRPr lang="en-US" sz="2000" dirty="0"/>
          </a:p>
        </p:txBody>
      </p:sp>
      <p:sp>
        <p:nvSpPr>
          <p:cNvPr id="4" name="Text 1"/>
          <p:cNvSpPr/>
          <p:nvPr/>
        </p:nvSpPr>
        <p:spPr>
          <a:xfrm>
            <a:off x="568047" y="2149435"/>
            <a:ext cx="13494306" cy="168712"/>
          </a:xfrm>
          <a:prstGeom prst="rect">
            <a:avLst/>
          </a:prstGeom>
          <a:noFill/>
          <a:ln/>
        </p:spPr>
        <p:txBody>
          <a:bodyPr wrap="none" lIns="0" tIns="0" rIns="0" bIns="0" rtlCol="0" anchor="t"/>
          <a:lstStyle/>
          <a:p>
            <a:pPr marL="0" indent="0" algn="l">
              <a:lnSpc>
                <a:spcPts val="1300"/>
              </a:lnSpc>
              <a:buNone/>
            </a:pPr>
            <a:r>
              <a:rPr lang="en-US" sz="1100" dirty="0">
                <a:solidFill>
                  <a:srgbClr val="272525"/>
                </a:solidFill>
                <a:latin typeface="Inter" pitchFamily="34" charset="0"/>
                <a:ea typeface="Inter" pitchFamily="34" charset="-122"/>
                <a:cs typeface="Inter" pitchFamily="34" charset="-120"/>
              </a:rPr>
              <a:t>Here's a simple Scapy script to start sniffing. Save this as </a:t>
            </a:r>
            <a:r>
              <a:rPr lang="en-US" sz="1100" dirty="0">
                <a:solidFill>
                  <a:srgbClr val="272525"/>
                </a:solidFill>
                <a:highlight>
                  <a:srgbClr val="F0EDEA"/>
                </a:highlight>
                <a:latin typeface="Consolas" pitchFamily="34" charset="0"/>
                <a:ea typeface="Consolas" pitchFamily="34" charset="-122"/>
                <a:cs typeface="Consolas" pitchFamily="34" charset="-120"/>
              </a:rPr>
              <a:t>basic_sniffer.py</a:t>
            </a:r>
            <a:r>
              <a:rPr lang="en-US" sz="1100" dirty="0">
                <a:solidFill>
                  <a:srgbClr val="272525"/>
                </a:solidFill>
                <a:latin typeface="Inter" pitchFamily="34" charset="0"/>
                <a:ea typeface="Inter" pitchFamily="34" charset="-122"/>
                <a:cs typeface="Inter" pitchFamily="34" charset="-120"/>
              </a:rPr>
              <a:t>:</a:t>
            </a:r>
            <a:endParaRPr lang="en-US" sz="800" dirty="0"/>
          </a:p>
        </p:txBody>
      </p:sp>
      <p:sp>
        <p:nvSpPr>
          <p:cNvPr id="5" name="Shape 2"/>
          <p:cNvSpPr/>
          <p:nvPr/>
        </p:nvSpPr>
        <p:spPr>
          <a:xfrm>
            <a:off x="568047" y="2436733"/>
            <a:ext cx="13494306" cy="5050750"/>
          </a:xfrm>
          <a:prstGeom prst="roundRect">
            <a:avLst>
              <a:gd name="adj" fmla="val 877"/>
            </a:avLst>
          </a:prstGeom>
          <a:solidFill>
            <a:srgbClr val="F0EDEA"/>
          </a:solidFill>
          <a:ln/>
        </p:spPr>
        <p:txBody>
          <a:bodyPr/>
          <a:lstStyle/>
          <a:p>
            <a:endParaRPr lang="en-US"/>
          </a:p>
        </p:txBody>
      </p:sp>
      <p:sp>
        <p:nvSpPr>
          <p:cNvPr id="6" name="Shape 3"/>
          <p:cNvSpPr/>
          <p:nvPr/>
        </p:nvSpPr>
        <p:spPr>
          <a:xfrm>
            <a:off x="562808" y="2436733"/>
            <a:ext cx="13504783" cy="5050750"/>
          </a:xfrm>
          <a:prstGeom prst="roundRect">
            <a:avLst>
              <a:gd name="adj" fmla="val 313"/>
            </a:avLst>
          </a:prstGeom>
          <a:solidFill>
            <a:srgbClr val="F0EDEA"/>
          </a:solidFill>
          <a:ln/>
        </p:spPr>
        <p:txBody>
          <a:bodyPr/>
          <a:lstStyle/>
          <a:p>
            <a:r>
              <a:rPr lang="en-US" sz="1200" dirty="0">
                <a:latin typeface="Consolas" panose="020B0609020204030204" pitchFamily="49" charset="0"/>
              </a:rPr>
              <a:t>from </a:t>
            </a:r>
            <a:r>
              <a:rPr lang="en-US" sz="1200" dirty="0" err="1">
                <a:latin typeface="Consolas" panose="020B0609020204030204" pitchFamily="49" charset="0"/>
              </a:rPr>
              <a:t>scapy.all</a:t>
            </a:r>
            <a:r>
              <a:rPr lang="en-US" sz="1200" dirty="0">
                <a:latin typeface="Consolas" panose="020B0609020204030204" pitchFamily="49" charset="0"/>
              </a:rPr>
              <a:t> import sniff, IP, TCP, UDP, ICMP</a:t>
            </a:r>
          </a:p>
          <a:p>
            <a:endParaRPr lang="en-US" sz="1200" dirty="0">
              <a:latin typeface="Consolas" panose="020B0609020204030204" pitchFamily="49" charset="0"/>
            </a:endParaRPr>
          </a:p>
          <a:p>
            <a:r>
              <a:rPr lang="en-US" sz="1200" dirty="0">
                <a:latin typeface="Consolas" panose="020B0609020204030204" pitchFamily="49" charset="0"/>
              </a:rPr>
              <a:t>def </a:t>
            </a:r>
            <a:r>
              <a:rPr lang="en-US" sz="1200" dirty="0" err="1">
                <a:latin typeface="Consolas" panose="020B0609020204030204" pitchFamily="49" charset="0"/>
              </a:rPr>
              <a:t>packet_callback</a:t>
            </a:r>
            <a:r>
              <a:rPr lang="en-US" sz="1200" dirty="0">
                <a:latin typeface="Consolas" panose="020B0609020204030204" pitchFamily="49" charset="0"/>
              </a:rPr>
              <a:t>(packet):</a:t>
            </a:r>
          </a:p>
          <a:p>
            <a:r>
              <a:rPr lang="en-US" sz="1200" dirty="0">
                <a:latin typeface="Consolas" panose="020B0609020204030204" pitchFamily="49" charset="0"/>
              </a:rPr>
              <a:t>    if </a:t>
            </a:r>
            <a:r>
              <a:rPr lang="en-US" sz="1200" dirty="0" err="1">
                <a:latin typeface="Consolas" panose="020B0609020204030204" pitchFamily="49" charset="0"/>
              </a:rPr>
              <a:t>packet.haslayer</a:t>
            </a:r>
            <a:r>
              <a:rPr lang="en-US" sz="1200" dirty="0">
                <a:latin typeface="Consolas" panose="020B0609020204030204" pitchFamily="49" charset="0"/>
              </a:rPr>
              <a:t>(IP):</a:t>
            </a:r>
          </a:p>
          <a:p>
            <a:r>
              <a:rPr lang="en-US" sz="1200" dirty="0">
                <a:latin typeface="Consolas" panose="020B0609020204030204" pitchFamily="49" charset="0"/>
              </a:rPr>
              <a:t>        </a:t>
            </a:r>
            <a:r>
              <a:rPr lang="en-US" sz="1200" dirty="0" err="1">
                <a:latin typeface="Consolas" panose="020B0609020204030204" pitchFamily="49" charset="0"/>
              </a:rPr>
              <a:t>ip_layer</a:t>
            </a:r>
            <a:r>
              <a:rPr lang="en-US" sz="1200" dirty="0">
                <a:latin typeface="Consolas" panose="020B0609020204030204" pitchFamily="49" charset="0"/>
              </a:rPr>
              <a:t> = packet[IP]</a:t>
            </a:r>
          </a:p>
          <a:p>
            <a:r>
              <a:rPr lang="en-US" sz="1200" dirty="0">
                <a:latin typeface="Consolas" panose="020B0609020204030204" pitchFamily="49" charset="0"/>
              </a:rPr>
              <a:t>        print(f"[+] New Packet: {</a:t>
            </a:r>
            <a:r>
              <a:rPr lang="en-US" sz="1200" dirty="0" err="1">
                <a:latin typeface="Consolas" panose="020B0609020204030204" pitchFamily="49" charset="0"/>
              </a:rPr>
              <a:t>ip_layer.src</a:t>
            </a:r>
            <a:r>
              <a:rPr lang="en-US" sz="1200" dirty="0">
                <a:latin typeface="Consolas" panose="020B0609020204030204" pitchFamily="49" charset="0"/>
              </a:rPr>
              <a:t>} -&gt; {</a:t>
            </a:r>
            <a:r>
              <a:rPr lang="en-US" sz="1200" dirty="0" err="1">
                <a:latin typeface="Consolas" panose="020B0609020204030204" pitchFamily="49" charset="0"/>
              </a:rPr>
              <a:t>ip_layer.dst</a:t>
            </a:r>
            <a:r>
              <a:rPr lang="en-US" sz="1200" dirty="0">
                <a:latin typeface="Consolas" panose="020B0609020204030204" pitchFamily="49" charset="0"/>
              </a:rPr>
              <a:t>}")</a:t>
            </a:r>
          </a:p>
          <a:p>
            <a:r>
              <a:rPr lang="en-US" sz="1200" dirty="0">
                <a:latin typeface="Consolas" panose="020B0609020204030204" pitchFamily="49" charset="0"/>
              </a:rPr>
              <a:t>        print(f"    Protocol: {</a:t>
            </a:r>
            <a:r>
              <a:rPr lang="en-US" sz="1200" dirty="0" err="1">
                <a:latin typeface="Consolas" panose="020B0609020204030204" pitchFamily="49" charset="0"/>
              </a:rPr>
              <a:t>ip_layer.proto</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if </a:t>
            </a:r>
            <a:r>
              <a:rPr lang="en-US" sz="1200" dirty="0" err="1">
                <a:latin typeface="Consolas" panose="020B0609020204030204" pitchFamily="49" charset="0"/>
              </a:rPr>
              <a:t>packet.haslayer</a:t>
            </a:r>
            <a:r>
              <a:rPr lang="en-US" sz="1200" dirty="0">
                <a:latin typeface="Consolas" panose="020B0609020204030204" pitchFamily="49" charset="0"/>
              </a:rPr>
              <a:t>(TCP):</a:t>
            </a:r>
          </a:p>
          <a:p>
            <a:r>
              <a:rPr lang="en-US" sz="1200" dirty="0">
                <a:latin typeface="Consolas" panose="020B0609020204030204" pitchFamily="49" charset="0"/>
              </a:rPr>
              <a:t>        </a:t>
            </a:r>
            <a:r>
              <a:rPr lang="en-US" sz="1200" dirty="0" err="1">
                <a:latin typeface="Consolas" panose="020B0609020204030204" pitchFamily="49" charset="0"/>
              </a:rPr>
              <a:t>tcp_layer</a:t>
            </a:r>
            <a:r>
              <a:rPr lang="en-US" sz="1200" dirty="0">
                <a:latin typeface="Consolas" panose="020B0609020204030204" pitchFamily="49" charset="0"/>
              </a:rPr>
              <a:t> = packet[TCP]</a:t>
            </a:r>
          </a:p>
          <a:p>
            <a:r>
              <a:rPr lang="en-US" sz="1200" dirty="0">
                <a:latin typeface="Consolas" panose="020B0609020204030204" pitchFamily="49" charset="0"/>
              </a:rPr>
              <a:t>        print(f"    TCP Port: {</a:t>
            </a:r>
            <a:r>
              <a:rPr lang="en-US" sz="1200" dirty="0" err="1">
                <a:latin typeface="Consolas" panose="020B0609020204030204" pitchFamily="49" charset="0"/>
              </a:rPr>
              <a:t>tcp_layer.sport</a:t>
            </a:r>
            <a:r>
              <a:rPr lang="en-US" sz="1200" dirty="0">
                <a:latin typeface="Consolas" panose="020B0609020204030204" pitchFamily="49" charset="0"/>
              </a:rPr>
              <a:t>} -&gt; {</a:t>
            </a:r>
            <a:r>
              <a:rPr lang="en-US" sz="1200" dirty="0" err="1">
                <a:latin typeface="Consolas" panose="020B0609020204030204" pitchFamily="49" charset="0"/>
              </a:rPr>
              <a:t>tcp_layer.dport</a:t>
            </a:r>
            <a:r>
              <a:rPr lang="en-US" sz="1200" dirty="0">
                <a:latin typeface="Consolas" panose="020B0609020204030204" pitchFamily="49" charset="0"/>
              </a:rPr>
              <a:t>}")</a:t>
            </a:r>
          </a:p>
          <a:p>
            <a:r>
              <a:rPr lang="en-US" sz="1200" dirty="0">
                <a:latin typeface="Consolas" panose="020B0609020204030204" pitchFamily="49" charset="0"/>
              </a:rPr>
              <a:t>        if </a:t>
            </a:r>
            <a:r>
              <a:rPr lang="en-US" sz="1200" dirty="0" err="1">
                <a:latin typeface="Consolas" panose="020B0609020204030204" pitchFamily="49" charset="0"/>
              </a:rPr>
              <a:t>tcp_layer.payload</a:t>
            </a:r>
            <a:r>
              <a:rPr lang="en-US" sz="1200" dirty="0">
                <a:latin typeface="Consolas" panose="020B0609020204030204" pitchFamily="49" charset="0"/>
              </a:rPr>
              <a:t>:</a:t>
            </a:r>
          </a:p>
          <a:p>
            <a:r>
              <a:rPr lang="en-US" sz="1200" dirty="0">
                <a:latin typeface="Consolas" panose="020B0609020204030204" pitchFamily="49" charset="0"/>
              </a:rPr>
              <a:t>            print(f"    TCP Payload: {bytes(</a:t>
            </a:r>
            <a:r>
              <a:rPr lang="en-US" sz="1200" dirty="0" err="1">
                <a:latin typeface="Consolas" panose="020B0609020204030204" pitchFamily="49" charset="0"/>
              </a:rPr>
              <a:t>tcp_layer.payload</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elif</a:t>
            </a:r>
            <a:r>
              <a:rPr lang="en-US" sz="1200" dirty="0">
                <a:latin typeface="Consolas" panose="020B0609020204030204" pitchFamily="49" charset="0"/>
              </a:rPr>
              <a:t> </a:t>
            </a:r>
            <a:r>
              <a:rPr lang="en-US" sz="1200" dirty="0" err="1">
                <a:latin typeface="Consolas" panose="020B0609020204030204" pitchFamily="49" charset="0"/>
              </a:rPr>
              <a:t>packet.haslayer</a:t>
            </a:r>
            <a:r>
              <a:rPr lang="en-US" sz="1200" dirty="0">
                <a:latin typeface="Consolas" panose="020B0609020204030204" pitchFamily="49" charset="0"/>
              </a:rPr>
              <a:t>(UDP):</a:t>
            </a:r>
          </a:p>
          <a:p>
            <a:r>
              <a:rPr lang="en-US" sz="1200" dirty="0">
                <a:latin typeface="Consolas" panose="020B0609020204030204" pitchFamily="49" charset="0"/>
              </a:rPr>
              <a:t>        </a:t>
            </a:r>
            <a:r>
              <a:rPr lang="en-US" sz="1200" dirty="0" err="1">
                <a:latin typeface="Consolas" panose="020B0609020204030204" pitchFamily="49" charset="0"/>
              </a:rPr>
              <a:t>udp_layer</a:t>
            </a:r>
            <a:r>
              <a:rPr lang="en-US" sz="1200" dirty="0">
                <a:latin typeface="Consolas" panose="020B0609020204030204" pitchFamily="49" charset="0"/>
              </a:rPr>
              <a:t> = packet[UDP]</a:t>
            </a:r>
          </a:p>
          <a:p>
            <a:r>
              <a:rPr lang="en-US" sz="1200" dirty="0">
                <a:latin typeface="Consolas" panose="020B0609020204030204" pitchFamily="49" charset="0"/>
              </a:rPr>
              <a:t>        print(f"    UDP Port: {</a:t>
            </a:r>
            <a:r>
              <a:rPr lang="en-US" sz="1200" dirty="0" err="1">
                <a:latin typeface="Consolas" panose="020B0609020204030204" pitchFamily="49" charset="0"/>
              </a:rPr>
              <a:t>udp_layer.sport</a:t>
            </a:r>
            <a:r>
              <a:rPr lang="en-US" sz="1200" dirty="0">
                <a:latin typeface="Consolas" panose="020B0609020204030204" pitchFamily="49" charset="0"/>
              </a:rPr>
              <a:t>} -&gt; {</a:t>
            </a:r>
            <a:r>
              <a:rPr lang="en-US" sz="1200" dirty="0" err="1">
                <a:latin typeface="Consolas" panose="020B0609020204030204" pitchFamily="49" charset="0"/>
              </a:rPr>
              <a:t>udp_layer.dport</a:t>
            </a:r>
            <a:r>
              <a:rPr lang="en-US" sz="1200" dirty="0">
                <a:latin typeface="Consolas" panose="020B0609020204030204" pitchFamily="49" charset="0"/>
              </a:rPr>
              <a:t>}")</a:t>
            </a:r>
          </a:p>
          <a:p>
            <a:r>
              <a:rPr lang="en-US" sz="1200" dirty="0">
                <a:latin typeface="Consolas" panose="020B0609020204030204" pitchFamily="49" charset="0"/>
              </a:rPr>
              <a:t>        if </a:t>
            </a:r>
            <a:r>
              <a:rPr lang="en-US" sz="1200" dirty="0" err="1">
                <a:latin typeface="Consolas" panose="020B0609020204030204" pitchFamily="49" charset="0"/>
              </a:rPr>
              <a:t>udp_layer.payload</a:t>
            </a:r>
            <a:r>
              <a:rPr lang="en-US" sz="1200" dirty="0">
                <a:latin typeface="Consolas" panose="020B0609020204030204" pitchFamily="49" charset="0"/>
              </a:rPr>
              <a:t>:</a:t>
            </a:r>
          </a:p>
          <a:p>
            <a:r>
              <a:rPr lang="en-US" sz="1200" dirty="0">
                <a:latin typeface="Consolas" panose="020B0609020204030204" pitchFamily="49" charset="0"/>
              </a:rPr>
              <a:t>            print(f"    UDP Payload: {bytes(</a:t>
            </a:r>
            <a:r>
              <a:rPr lang="en-US" sz="1200" dirty="0" err="1">
                <a:latin typeface="Consolas" panose="020B0609020204030204" pitchFamily="49" charset="0"/>
              </a:rPr>
              <a:t>udp_layer.payload</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err="1">
                <a:latin typeface="Consolas" panose="020B0609020204030204" pitchFamily="49" charset="0"/>
              </a:rPr>
              <a:t>elif</a:t>
            </a:r>
            <a:r>
              <a:rPr lang="en-US" sz="1200" dirty="0">
                <a:latin typeface="Consolas" panose="020B0609020204030204" pitchFamily="49" charset="0"/>
              </a:rPr>
              <a:t> </a:t>
            </a:r>
            <a:r>
              <a:rPr lang="en-US" sz="1200" dirty="0" err="1">
                <a:latin typeface="Consolas" panose="020B0609020204030204" pitchFamily="49" charset="0"/>
              </a:rPr>
              <a:t>packet.haslayer</a:t>
            </a:r>
            <a:r>
              <a:rPr lang="en-US" sz="1200" dirty="0">
                <a:latin typeface="Consolas" panose="020B0609020204030204" pitchFamily="49" charset="0"/>
              </a:rPr>
              <a:t>(ICMP):</a:t>
            </a:r>
          </a:p>
          <a:p>
            <a:r>
              <a:rPr lang="en-US" sz="1200" dirty="0">
                <a:latin typeface="Consolas" panose="020B0609020204030204" pitchFamily="49" charset="0"/>
              </a:rPr>
              <a:t>        </a:t>
            </a:r>
            <a:r>
              <a:rPr lang="en-US" sz="1200" dirty="0" err="1">
                <a:latin typeface="Consolas" panose="020B0609020204030204" pitchFamily="49" charset="0"/>
              </a:rPr>
              <a:t>icmp_layer</a:t>
            </a:r>
            <a:r>
              <a:rPr lang="en-US" sz="1200" dirty="0">
                <a:latin typeface="Consolas" panose="020B0609020204030204" pitchFamily="49" charset="0"/>
              </a:rPr>
              <a:t> = packet[ICMP]</a:t>
            </a:r>
          </a:p>
          <a:p>
            <a:r>
              <a:rPr lang="en-US" sz="1200" dirty="0">
                <a:latin typeface="Consolas" panose="020B0609020204030204" pitchFamily="49" charset="0"/>
              </a:rPr>
              <a:t>        print(f"    ICMP Type: {</a:t>
            </a:r>
            <a:r>
              <a:rPr lang="en-US" sz="1200" dirty="0" err="1">
                <a:latin typeface="Consolas" panose="020B0609020204030204" pitchFamily="49" charset="0"/>
              </a:rPr>
              <a:t>icmp_layer.type</a:t>
            </a:r>
            <a:r>
              <a:rPr lang="en-US" sz="1200" dirty="0">
                <a:latin typeface="Consolas" panose="020B0609020204030204" pitchFamily="49" charset="0"/>
              </a:rPr>
              <a:t>}, Code: {</a:t>
            </a:r>
            <a:r>
              <a:rPr lang="en-US" sz="1200" dirty="0" err="1">
                <a:latin typeface="Consolas" panose="020B0609020204030204" pitchFamily="49" charset="0"/>
              </a:rPr>
              <a:t>icmp_layer.code</a:t>
            </a:r>
            <a:r>
              <a:rPr lang="en-US" sz="1200" dirty="0">
                <a:latin typeface="Consolas" panose="020B0609020204030204" pitchFamily="49" charset="0"/>
              </a:rPr>
              <a:t>}")</a:t>
            </a:r>
          </a:p>
          <a:p>
            <a:br>
              <a:rPr lang="en-US" sz="1200" dirty="0">
                <a:latin typeface="Consolas" panose="020B0609020204030204" pitchFamily="49" charset="0"/>
              </a:rPr>
            </a:br>
            <a:endParaRPr lang="en-US" sz="1200" dirty="0">
              <a:latin typeface="Consolas" panose="020B0609020204030204" pitchFamily="49" charset="0"/>
            </a:endParaRPr>
          </a:p>
          <a:p>
            <a:r>
              <a:rPr lang="en-US" sz="1200" dirty="0">
                <a:latin typeface="Consolas" panose="020B0609020204030204" pitchFamily="49" charset="0"/>
              </a:rPr>
              <a:t>print("Starting sniffer... Press </a:t>
            </a:r>
            <a:r>
              <a:rPr lang="en-US" sz="1200" dirty="0" err="1">
                <a:latin typeface="Consolas" panose="020B0609020204030204" pitchFamily="49" charset="0"/>
              </a:rPr>
              <a:t>Ctrl+C</a:t>
            </a:r>
            <a:r>
              <a:rPr lang="en-US" sz="1200" dirty="0">
                <a:latin typeface="Consolas" panose="020B0609020204030204" pitchFamily="49" charset="0"/>
              </a:rPr>
              <a:t> to stop.")</a:t>
            </a:r>
          </a:p>
          <a:p>
            <a:r>
              <a:rPr lang="en-US" sz="1200" dirty="0">
                <a:latin typeface="Consolas" panose="020B0609020204030204" pitchFamily="49" charset="0"/>
              </a:rPr>
              <a:t>sniff(prn=</a:t>
            </a:r>
            <a:r>
              <a:rPr lang="en-US" sz="1200" dirty="0" err="1">
                <a:latin typeface="Consolas" panose="020B0609020204030204" pitchFamily="49" charset="0"/>
              </a:rPr>
              <a:t>packet_callback</a:t>
            </a:r>
            <a:r>
              <a:rPr lang="en-US" sz="1200" dirty="0">
                <a:latin typeface="Consolas" panose="020B0609020204030204" pitchFamily="49" charset="0"/>
              </a:rPr>
              <a:t>, store=False, count=0)</a:t>
            </a:r>
          </a:p>
          <a:p>
            <a:endParaRPr lang="en-US" dirty="0"/>
          </a:p>
        </p:txBody>
      </p:sp>
      <p:sp>
        <p:nvSpPr>
          <p:cNvPr id="7" name="Text 4"/>
          <p:cNvSpPr/>
          <p:nvPr/>
        </p:nvSpPr>
        <p:spPr>
          <a:xfrm>
            <a:off x="668298" y="2515791"/>
            <a:ext cx="13293804" cy="4892635"/>
          </a:xfrm>
          <a:prstGeom prst="rect">
            <a:avLst/>
          </a:prstGeom>
          <a:noFill/>
          <a:ln/>
        </p:spPr>
        <p:txBody>
          <a:bodyPr wrap="square" lIns="0" tIns="0" rIns="0" bIns="0" rtlCol="0" anchor="t"/>
          <a:lstStyle/>
          <a:p>
            <a:pPr marL="0" indent="0" algn="l">
              <a:lnSpc>
                <a:spcPts val="1300"/>
              </a:lnSpc>
              <a:buNone/>
            </a:pPr>
            <a:endParaRPr lang="en-US" sz="800" dirty="0"/>
          </a:p>
        </p:txBody>
      </p:sp>
      <p:sp>
        <p:nvSpPr>
          <p:cNvPr id="8" name="Text 5"/>
          <p:cNvSpPr/>
          <p:nvPr/>
        </p:nvSpPr>
        <p:spPr>
          <a:xfrm>
            <a:off x="568047" y="7606070"/>
            <a:ext cx="13494306" cy="168712"/>
          </a:xfrm>
          <a:prstGeom prst="rect">
            <a:avLst/>
          </a:prstGeom>
          <a:noFill/>
          <a:ln/>
        </p:spPr>
        <p:txBody>
          <a:bodyPr wrap="none" lIns="0" tIns="0" rIns="0" bIns="0" rtlCol="0" anchor="t"/>
          <a:lstStyle/>
          <a:p>
            <a:pPr marL="0" indent="0" algn="l">
              <a:lnSpc>
                <a:spcPts val="1300"/>
              </a:lnSpc>
              <a:buNone/>
            </a:pPr>
            <a:r>
              <a:rPr lang="en-US" sz="1000" b="1" dirty="0">
                <a:solidFill>
                  <a:srgbClr val="272525"/>
                </a:solidFill>
                <a:latin typeface="Inter" pitchFamily="34" charset="0"/>
                <a:ea typeface="Inter" pitchFamily="34" charset="-122"/>
                <a:cs typeface="Inter" pitchFamily="34" charset="-120"/>
              </a:rPr>
              <a:t>How to Run:</a:t>
            </a:r>
            <a:r>
              <a:rPr lang="en-US" sz="1000" dirty="0">
                <a:solidFill>
                  <a:srgbClr val="272525"/>
                </a:solidFill>
                <a:latin typeface="Inter" pitchFamily="34" charset="0"/>
                <a:ea typeface="Inter" pitchFamily="34" charset="-122"/>
                <a:cs typeface="Inter" pitchFamily="34" charset="-120"/>
              </a:rPr>
              <a:t> Open your terminal or command prompt, navigate to where you saved the file, and execute: </a:t>
            </a:r>
            <a:r>
              <a:rPr lang="en-US" sz="1000" dirty="0">
                <a:solidFill>
                  <a:srgbClr val="272525"/>
                </a:solidFill>
                <a:highlight>
                  <a:srgbClr val="F0EDEA"/>
                </a:highlight>
                <a:latin typeface="Consolas" pitchFamily="34" charset="0"/>
                <a:ea typeface="Consolas" pitchFamily="34" charset="-122"/>
                <a:cs typeface="Consolas" pitchFamily="34" charset="-120"/>
              </a:rPr>
              <a:t>sudo python basic_sniffer.py</a:t>
            </a:r>
            <a:r>
              <a:rPr lang="en-US" sz="1000" dirty="0">
                <a:solidFill>
                  <a:srgbClr val="272525"/>
                </a:solidFill>
                <a:latin typeface="Inter" pitchFamily="34" charset="0"/>
                <a:ea typeface="Inter" pitchFamily="34" charset="-122"/>
                <a:cs typeface="Inter" pitchFamily="34" charset="-120"/>
              </a:rPr>
              <a:t> (or </a:t>
            </a:r>
            <a:r>
              <a:rPr lang="en-US" sz="1000" dirty="0">
                <a:solidFill>
                  <a:srgbClr val="272525"/>
                </a:solidFill>
                <a:highlight>
                  <a:srgbClr val="F0EDEA"/>
                </a:highlight>
                <a:latin typeface="Consolas" pitchFamily="34" charset="0"/>
                <a:ea typeface="Consolas" pitchFamily="34" charset="-122"/>
                <a:cs typeface="Consolas" pitchFamily="34" charset="-120"/>
              </a:rPr>
              <a:t>python basic_sniffer.py</a:t>
            </a:r>
            <a:r>
              <a:rPr lang="en-US" sz="1000" dirty="0">
                <a:solidFill>
                  <a:srgbClr val="272525"/>
                </a:solidFill>
                <a:latin typeface="Inter" pitchFamily="34" charset="0"/>
                <a:ea typeface="Inter" pitchFamily="34" charset="-122"/>
                <a:cs typeface="Inter" pitchFamily="34" charset="-120"/>
              </a:rPr>
              <a:t> on Windows if Npcap is installed).</a:t>
            </a:r>
            <a:endParaRPr lang="en-US" sz="800" dirty="0"/>
          </a:p>
        </p:txBody>
      </p:sp>
      <p:sp>
        <p:nvSpPr>
          <p:cNvPr id="9" name="Rectangle: Rounded Corners 8">
            <a:extLst>
              <a:ext uri="{FF2B5EF4-FFF2-40B4-BE49-F238E27FC236}">
                <a16:creationId xmlns:a16="http://schemas.microsoft.com/office/drawing/2014/main" id="{019536E0-ECFB-FE59-488D-E7A0E929A982}"/>
              </a:ext>
            </a:extLst>
          </p:cNvPr>
          <p:cNvSpPr/>
          <p:nvPr/>
        </p:nvSpPr>
        <p:spPr>
          <a:xfrm>
            <a:off x="12813632" y="7724274"/>
            <a:ext cx="1708484" cy="409073"/>
          </a:xfrm>
          <a:prstGeom prst="round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283018"/>
          </a:xfrm>
          <a:prstGeom prst="rect">
            <a:avLst/>
          </a:prstGeom>
        </p:spPr>
      </p:pic>
      <p:sp>
        <p:nvSpPr>
          <p:cNvPr id="3" name="Text 0"/>
          <p:cNvSpPr/>
          <p:nvPr/>
        </p:nvSpPr>
        <p:spPr>
          <a:xfrm>
            <a:off x="552688" y="1717238"/>
            <a:ext cx="3521750" cy="211574"/>
          </a:xfrm>
          <a:prstGeom prst="rect">
            <a:avLst/>
          </a:prstGeom>
          <a:noFill/>
          <a:ln/>
        </p:spPr>
        <p:txBody>
          <a:bodyPr wrap="none" lIns="0" tIns="0" rIns="0" bIns="0" rtlCol="0" anchor="t"/>
          <a:lstStyle/>
          <a:p>
            <a:pPr marL="0" indent="0" algn="l">
              <a:lnSpc>
                <a:spcPts val="1650"/>
              </a:lnSpc>
              <a:buNone/>
            </a:pPr>
            <a:r>
              <a:rPr lang="en-US" sz="1300" b="1" dirty="0">
                <a:solidFill>
                  <a:srgbClr val="F95F88"/>
                </a:solidFill>
                <a:latin typeface="Calibri" panose="020F0502020204030204" pitchFamily="34" charset="0"/>
                <a:ea typeface="Calibri" panose="020F0502020204030204" pitchFamily="34" charset="0"/>
                <a:cs typeface="Calibri" panose="020F0502020204030204" pitchFamily="34" charset="0"/>
              </a:rPr>
              <a:t>Enhancing Your Sniffer: Filtering and Storage</a:t>
            </a:r>
            <a:endParaRPr lang="en-US" sz="1300" dirty="0"/>
          </a:p>
        </p:txBody>
      </p:sp>
      <p:sp>
        <p:nvSpPr>
          <p:cNvPr id="4" name="Text 1"/>
          <p:cNvSpPr/>
          <p:nvPr/>
        </p:nvSpPr>
        <p:spPr>
          <a:xfrm>
            <a:off x="552688" y="2082760"/>
            <a:ext cx="13525024" cy="164187"/>
          </a:xfrm>
          <a:prstGeom prst="rect">
            <a:avLst/>
          </a:prstGeom>
          <a:noFill/>
          <a:ln/>
        </p:spPr>
        <p:txBody>
          <a:bodyPr wrap="non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A basic sniffer captures everything, which can quickly become overwhelming. Scapy allows for powerful filtering, similar to tools like Wireshark or tcpdump. You can also save captured packets for later analysis.</a:t>
            </a:r>
            <a:endParaRPr lang="en-US" sz="800" dirty="0"/>
          </a:p>
        </p:txBody>
      </p:sp>
      <p:sp>
        <p:nvSpPr>
          <p:cNvPr id="5" name="Shape 2"/>
          <p:cNvSpPr/>
          <p:nvPr/>
        </p:nvSpPr>
        <p:spPr>
          <a:xfrm>
            <a:off x="552688" y="2362319"/>
            <a:ext cx="6711196" cy="2713077"/>
          </a:xfrm>
          <a:prstGeom prst="roundRect">
            <a:avLst>
              <a:gd name="adj" fmla="val 2696"/>
            </a:avLst>
          </a:prstGeom>
          <a:solidFill>
            <a:srgbClr val="FDFAF7"/>
          </a:solidFill>
          <a:ln w="15240">
            <a:solidFill>
              <a:srgbClr val="E5B2E0"/>
            </a:solidFill>
            <a:prstDash val="solid"/>
          </a:ln>
        </p:spPr>
        <p:txBody>
          <a:bodyPr/>
          <a:lstStyle/>
          <a:p>
            <a:endParaRPr lang="en-US"/>
          </a:p>
        </p:txBody>
      </p:sp>
      <p:sp>
        <p:nvSpPr>
          <p:cNvPr id="6" name="Shape 3"/>
          <p:cNvSpPr/>
          <p:nvPr/>
        </p:nvSpPr>
        <p:spPr>
          <a:xfrm>
            <a:off x="537448" y="2362319"/>
            <a:ext cx="60960" cy="2713077"/>
          </a:xfrm>
          <a:prstGeom prst="roundRect">
            <a:avLst>
              <a:gd name="adj" fmla="val 70719"/>
            </a:avLst>
          </a:prstGeom>
          <a:solidFill>
            <a:srgbClr val="FFDFFC"/>
          </a:solidFill>
          <a:ln/>
        </p:spPr>
        <p:txBody>
          <a:bodyPr/>
          <a:lstStyle/>
          <a:p>
            <a:endParaRPr lang="en-US"/>
          </a:p>
        </p:txBody>
      </p:sp>
      <p:sp>
        <p:nvSpPr>
          <p:cNvPr id="7" name="Text 4"/>
          <p:cNvSpPr/>
          <p:nvPr/>
        </p:nvSpPr>
        <p:spPr>
          <a:xfrm>
            <a:off x="716280" y="2480191"/>
            <a:ext cx="1411248" cy="176332"/>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Calibri" panose="020F0502020204030204" pitchFamily="34" charset="0"/>
                <a:ea typeface="Calibri" panose="020F0502020204030204" pitchFamily="34" charset="0"/>
                <a:cs typeface="Calibri" panose="020F0502020204030204" pitchFamily="34" charset="0"/>
              </a:rPr>
              <a:t>Applying Filters</a:t>
            </a:r>
            <a:endParaRPr lang="en-US" sz="1100" dirty="0"/>
          </a:p>
        </p:txBody>
      </p:sp>
      <p:sp>
        <p:nvSpPr>
          <p:cNvPr id="8" name="Text 5"/>
          <p:cNvSpPr/>
          <p:nvPr/>
        </p:nvSpPr>
        <p:spPr>
          <a:xfrm>
            <a:off x="716280" y="2718078"/>
            <a:ext cx="6429732" cy="328374"/>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To focus on specific traffic, you can apply filters directly in the </a:t>
            </a:r>
            <a:r>
              <a:rPr lang="en-US" sz="800" dirty="0">
                <a:solidFill>
                  <a:srgbClr val="272525"/>
                </a:solidFill>
                <a:highlight>
                  <a:srgbClr val="F0EDEA"/>
                </a:highlight>
                <a:latin typeface="Consolas" pitchFamily="34" charset="0"/>
                <a:ea typeface="Consolas" pitchFamily="34" charset="-122"/>
                <a:cs typeface="Consolas" pitchFamily="34" charset="-120"/>
              </a:rPr>
              <a:t>sniff</a:t>
            </a:r>
            <a:r>
              <a:rPr lang="en-US" sz="800" dirty="0">
                <a:solidFill>
                  <a:srgbClr val="272525"/>
                </a:solidFill>
                <a:latin typeface="Inter" pitchFamily="34" charset="0"/>
                <a:ea typeface="Inter" pitchFamily="34" charset="-122"/>
                <a:cs typeface="Inter" pitchFamily="34" charset="-120"/>
              </a:rPr>
              <a:t> function using BPF (Berkeley Packet Filter) syntax. This is invaluable for pinpointing suspicious activity.</a:t>
            </a:r>
            <a:endParaRPr lang="en-US" sz="800" dirty="0"/>
          </a:p>
        </p:txBody>
      </p:sp>
      <p:sp>
        <p:nvSpPr>
          <p:cNvPr id="9" name="Shape 6"/>
          <p:cNvSpPr/>
          <p:nvPr/>
        </p:nvSpPr>
        <p:spPr>
          <a:xfrm>
            <a:off x="716280" y="3161824"/>
            <a:ext cx="6429732" cy="1467326"/>
          </a:xfrm>
          <a:prstGeom prst="roundRect">
            <a:avLst>
              <a:gd name="adj" fmla="val 2938"/>
            </a:avLst>
          </a:prstGeom>
          <a:solidFill>
            <a:srgbClr val="F0EDEA"/>
          </a:solidFill>
          <a:ln/>
        </p:spPr>
        <p:txBody>
          <a:bodyPr/>
          <a:lstStyle/>
          <a:p>
            <a:endParaRPr lang="en-US"/>
          </a:p>
        </p:txBody>
      </p:sp>
      <p:sp>
        <p:nvSpPr>
          <p:cNvPr id="10" name="Shape 7"/>
          <p:cNvSpPr/>
          <p:nvPr/>
        </p:nvSpPr>
        <p:spPr>
          <a:xfrm>
            <a:off x="711160" y="3161824"/>
            <a:ext cx="6439972" cy="1467326"/>
          </a:xfrm>
          <a:prstGeom prst="roundRect">
            <a:avLst>
              <a:gd name="adj" fmla="val 1049"/>
            </a:avLst>
          </a:prstGeom>
          <a:solidFill>
            <a:srgbClr val="F0EDEA"/>
          </a:solidFill>
          <a:ln/>
        </p:spPr>
        <p:txBody>
          <a:bodyPr/>
          <a:lstStyle/>
          <a:p>
            <a:endParaRPr lang="en-US"/>
          </a:p>
        </p:txBody>
      </p:sp>
      <p:sp>
        <p:nvSpPr>
          <p:cNvPr id="11" name="Text 8"/>
          <p:cNvSpPr/>
          <p:nvPr/>
        </p:nvSpPr>
        <p:spPr>
          <a:xfrm>
            <a:off x="813792" y="3238738"/>
            <a:ext cx="6234708" cy="1313498"/>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highlight>
                  <a:srgbClr val="F0EDEA"/>
                </a:highlight>
                <a:latin typeface="Consolas" pitchFamily="34" charset="0"/>
                <a:ea typeface="Consolas" pitchFamily="34" charset="-122"/>
                <a:cs typeface="Consolas" pitchFamily="34" charset="-120"/>
              </a:rPr>
              <a:t># Sniff only SSH traffic (port 22)sniff(filter="tcp port 22", prn=packet_callback, store=0)</a:t>
            </a:r>
          </a:p>
          <a:p>
            <a:pPr marL="0" indent="0" algn="l">
              <a:lnSpc>
                <a:spcPts val="1250"/>
              </a:lnSpc>
              <a:buNone/>
            </a:pPr>
            <a:r>
              <a:rPr lang="en-US" sz="800" dirty="0">
                <a:solidFill>
                  <a:srgbClr val="272525"/>
                </a:solidFill>
                <a:highlight>
                  <a:srgbClr val="F0EDEA"/>
                </a:highlight>
                <a:latin typeface="Consolas" pitchFamily="34" charset="0"/>
                <a:ea typeface="Consolas" pitchFamily="34" charset="-122"/>
                <a:cs typeface="Consolas" pitchFamily="34" charset="-120"/>
              </a:rPr>
              <a:t># Sniff traffic to/from a specific IP addresssniff(filter="host 192.168.1.1", prn=packet_callback, store=0)</a:t>
            </a:r>
          </a:p>
          <a:p>
            <a:pPr marL="0" indent="0" algn="l">
              <a:lnSpc>
                <a:spcPts val="1250"/>
              </a:lnSpc>
              <a:buNone/>
            </a:pPr>
            <a:r>
              <a:rPr lang="en-US" sz="800" dirty="0">
                <a:solidFill>
                  <a:srgbClr val="272525"/>
                </a:solidFill>
                <a:highlight>
                  <a:srgbClr val="F0EDEA"/>
                </a:highlight>
                <a:latin typeface="Consolas" pitchFamily="34" charset="0"/>
                <a:ea typeface="Consolas" pitchFamily="34" charset="-122"/>
                <a:cs typeface="Consolas" pitchFamily="34" charset="-120"/>
              </a:rPr>
              <a:t># Sniff HTTP and HTTPS trafficsniff(filter="tcp port 80 or tcp port 443", prn=packet_callback, store=0)</a:t>
            </a:r>
            <a:endParaRPr lang="en-US" sz="800" dirty="0"/>
          </a:p>
        </p:txBody>
      </p:sp>
      <p:sp>
        <p:nvSpPr>
          <p:cNvPr id="12" name="Shape 9"/>
          <p:cNvSpPr/>
          <p:nvPr/>
        </p:nvSpPr>
        <p:spPr>
          <a:xfrm>
            <a:off x="7366516" y="2362319"/>
            <a:ext cx="6711196" cy="2713077"/>
          </a:xfrm>
          <a:prstGeom prst="roundRect">
            <a:avLst>
              <a:gd name="adj" fmla="val 2696"/>
            </a:avLst>
          </a:prstGeom>
          <a:solidFill>
            <a:srgbClr val="FDFAF7"/>
          </a:solidFill>
          <a:ln w="15240">
            <a:solidFill>
              <a:srgbClr val="E5B2E0"/>
            </a:solidFill>
            <a:prstDash val="solid"/>
          </a:ln>
        </p:spPr>
        <p:txBody>
          <a:bodyPr/>
          <a:lstStyle/>
          <a:p>
            <a:endParaRPr lang="en-US"/>
          </a:p>
        </p:txBody>
      </p:sp>
      <p:sp>
        <p:nvSpPr>
          <p:cNvPr id="13" name="Shape 10"/>
          <p:cNvSpPr/>
          <p:nvPr/>
        </p:nvSpPr>
        <p:spPr>
          <a:xfrm>
            <a:off x="7351276" y="2362319"/>
            <a:ext cx="60960" cy="2713077"/>
          </a:xfrm>
          <a:prstGeom prst="roundRect">
            <a:avLst>
              <a:gd name="adj" fmla="val 70719"/>
            </a:avLst>
          </a:prstGeom>
          <a:solidFill>
            <a:srgbClr val="FFDFFC"/>
          </a:solidFill>
          <a:ln/>
        </p:spPr>
        <p:txBody>
          <a:bodyPr/>
          <a:lstStyle/>
          <a:p>
            <a:endParaRPr lang="en-US"/>
          </a:p>
        </p:txBody>
      </p:sp>
      <p:sp>
        <p:nvSpPr>
          <p:cNvPr id="14" name="Text 11"/>
          <p:cNvSpPr/>
          <p:nvPr/>
        </p:nvSpPr>
        <p:spPr>
          <a:xfrm>
            <a:off x="7530108" y="2480191"/>
            <a:ext cx="1443871" cy="176332"/>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Calibri" panose="020F0502020204030204" pitchFamily="34" charset="0"/>
                <a:ea typeface="Calibri" panose="020F0502020204030204" pitchFamily="34" charset="0"/>
                <a:cs typeface="Calibri" panose="020F0502020204030204" pitchFamily="34" charset="0"/>
              </a:rPr>
              <a:t>Saving Packets (PCAP)</a:t>
            </a:r>
            <a:endParaRPr lang="en-US" sz="1100" dirty="0"/>
          </a:p>
        </p:txBody>
      </p:sp>
      <p:sp>
        <p:nvSpPr>
          <p:cNvPr id="15" name="Text 12"/>
          <p:cNvSpPr/>
          <p:nvPr/>
        </p:nvSpPr>
        <p:spPr>
          <a:xfrm>
            <a:off x="7530108" y="2718078"/>
            <a:ext cx="6429732" cy="328374"/>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For long-term analysis, incident response, or sharing with colleagues, you'll want to save captured packets to a PCAP file. These files can then be opened and analyzed with tools like Wireshark.</a:t>
            </a:r>
            <a:endParaRPr lang="en-US" sz="800" dirty="0"/>
          </a:p>
        </p:txBody>
      </p:sp>
      <p:sp>
        <p:nvSpPr>
          <p:cNvPr id="16" name="Shape 13"/>
          <p:cNvSpPr/>
          <p:nvPr/>
        </p:nvSpPr>
        <p:spPr>
          <a:xfrm>
            <a:off x="7530108" y="3161824"/>
            <a:ext cx="6429732" cy="1795701"/>
          </a:xfrm>
          <a:prstGeom prst="roundRect">
            <a:avLst>
              <a:gd name="adj" fmla="val 2401"/>
            </a:avLst>
          </a:prstGeom>
          <a:solidFill>
            <a:srgbClr val="F0EDEA"/>
          </a:solidFill>
          <a:ln/>
        </p:spPr>
        <p:txBody>
          <a:bodyPr/>
          <a:lstStyle/>
          <a:p>
            <a:endParaRPr lang="en-US"/>
          </a:p>
        </p:txBody>
      </p:sp>
      <p:sp>
        <p:nvSpPr>
          <p:cNvPr id="17" name="Shape 14"/>
          <p:cNvSpPr/>
          <p:nvPr/>
        </p:nvSpPr>
        <p:spPr>
          <a:xfrm>
            <a:off x="7524988" y="3161824"/>
            <a:ext cx="6439972" cy="1795701"/>
          </a:xfrm>
          <a:prstGeom prst="roundRect">
            <a:avLst>
              <a:gd name="adj" fmla="val 857"/>
            </a:avLst>
          </a:prstGeom>
          <a:solidFill>
            <a:srgbClr val="F0EDEA"/>
          </a:solidFill>
          <a:ln/>
        </p:spPr>
        <p:txBody>
          <a:bodyPr/>
          <a:lstStyle/>
          <a:p>
            <a:endParaRPr lang="en-US"/>
          </a:p>
        </p:txBody>
      </p:sp>
      <p:sp>
        <p:nvSpPr>
          <p:cNvPr id="18" name="Text 15"/>
          <p:cNvSpPr/>
          <p:nvPr/>
        </p:nvSpPr>
        <p:spPr>
          <a:xfrm>
            <a:off x="7627620" y="3238738"/>
            <a:ext cx="6234708" cy="1641872"/>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highlight>
                  <a:srgbClr val="F0EDEA"/>
                </a:highlight>
                <a:latin typeface="Consolas" pitchFamily="34" charset="0"/>
                <a:ea typeface="Consolas" pitchFamily="34" charset="-122"/>
                <a:cs typeface="Consolas" pitchFamily="34" charset="-120"/>
              </a:rPr>
              <a:t>from scapy.all import sniff, </a:t>
            </a:r>
            <a:r>
              <a:rPr lang="en-US" sz="800" dirty="0" err="1">
                <a:solidFill>
                  <a:srgbClr val="272525"/>
                </a:solidFill>
                <a:highlight>
                  <a:srgbClr val="F0EDEA"/>
                </a:highlight>
                <a:latin typeface="Consolas" pitchFamily="34" charset="0"/>
                <a:ea typeface="Consolas" pitchFamily="34" charset="-122"/>
                <a:cs typeface="Consolas" pitchFamily="34" charset="-120"/>
              </a:rPr>
              <a:t>wrpcap</a:t>
            </a:r>
            <a:endParaRPr lang="en-US" sz="800" dirty="0">
              <a:solidFill>
                <a:srgbClr val="272525"/>
              </a:solidFill>
              <a:highlight>
                <a:srgbClr val="F0EDEA"/>
              </a:highlight>
              <a:latin typeface="Consolas" pitchFamily="34" charset="0"/>
              <a:ea typeface="Consolas" pitchFamily="34" charset="-122"/>
              <a:cs typeface="Consolas" pitchFamily="34" charset="-120"/>
            </a:endParaRPr>
          </a:p>
          <a:p>
            <a:pPr marL="0" indent="0" algn="l">
              <a:lnSpc>
                <a:spcPts val="1250"/>
              </a:lnSpc>
              <a:buNone/>
            </a:pPr>
            <a:r>
              <a:rPr lang="en-US" sz="800" dirty="0">
                <a:solidFill>
                  <a:srgbClr val="272525"/>
                </a:solidFill>
                <a:highlight>
                  <a:srgbClr val="F0EDEA"/>
                </a:highlight>
                <a:latin typeface="Consolas" pitchFamily="34" charset="0"/>
                <a:ea typeface="Consolas" pitchFamily="34" charset="-122"/>
                <a:cs typeface="Consolas" pitchFamily="34" charset="-120"/>
              </a:rPr>
              <a:t># Sniff 100 packets and save them to 'captured_traffic.pcap'packets = sniff(count=100)wrpcap("captured_traffic.pcap", packets)</a:t>
            </a:r>
          </a:p>
          <a:p>
            <a:pPr marL="0" indent="0" algn="l">
              <a:lnSpc>
                <a:spcPts val="1250"/>
              </a:lnSpc>
              <a:buNone/>
            </a:pPr>
            <a:r>
              <a:rPr lang="en-US" sz="800" dirty="0">
                <a:solidFill>
                  <a:srgbClr val="272525"/>
                </a:solidFill>
                <a:highlight>
                  <a:srgbClr val="F0EDEA"/>
                </a:highlight>
                <a:latin typeface="Consolas" pitchFamily="34" charset="0"/>
                <a:ea typeface="Consolas" pitchFamily="34" charset="-122"/>
                <a:cs typeface="Consolas" pitchFamily="34" charset="-120"/>
              </a:rPr>
              <a:t># Sniff indefinitely and save to file while also printing</a:t>
            </a:r>
          </a:p>
          <a:p>
            <a:pPr marL="0" indent="0" algn="l">
              <a:lnSpc>
                <a:spcPts val="1250"/>
              </a:lnSpc>
              <a:buNone/>
            </a:pPr>
            <a:r>
              <a:rPr lang="en-US" sz="800" dirty="0">
                <a:solidFill>
                  <a:srgbClr val="272525"/>
                </a:solidFill>
                <a:highlight>
                  <a:srgbClr val="F0EDEA"/>
                </a:highlight>
                <a:latin typeface="Consolas" pitchFamily="34" charset="0"/>
                <a:ea typeface="Consolas" pitchFamily="34" charset="-122"/>
                <a:cs typeface="Consolas" pitchFamily="34" charset="-120"/>
              </a:rPr>
              <a:t># This requires a more advanced approach using a separate thread or# combining 'prn' with 'wrpcap' in a more complex callback.</a:t>
            </a:r>
          </a:p>
          <a:p>
            <a:pPr marL="0" indent="0" algn="l">
              <a:lnSpc>
                <a:spcPts val="1250"/>
              </a:lnSpc>
              <a:buNone/>
            </a:pPr>
            <a:r>
              <a:rPr lang="en-US" sz="800" dirty="0">
                <a:solidFill>
                  <a:srgbClr val="272525"/>
                </a:solidFill>
                <a:highlight>
                  <a:srgbClr val="F0EDEA"/>
                </a:highlight>
                <a:latin typeface="Consolas" pitchFamily="34" charset="0"/>
                <a:ea typeface="Consolas" pitchFamily="34" charset="-122"/>
                <a:cs typeface="Consolas" pitchFamily="34" charset="-120"/>
              </a:rPr>
              <a:t># For simplicity, saving after a limited count is common.</a:t>
            </a:r>
            <a:endParaRPr lang="en-US" sz="800" dirty="0"/>
          </a:p>
        </p:txBody>
      </p:sp>
      <p:sp>
        <p:nvSpPr>
          <p:cNvPr id="19" name="Text 16"/>
          <p:cNvSpPr/>
          <p:nvPr/>
        </p:nvSpPr>
        <p:spPr>
          <a:xfrm>
            <a:off x="552688" y="5229344"/>
            <a:ext cx="3762375" cy="211574"/>
          </a:xfrm>
          <a:prstGeom prst="rect">
            <a:avLst/>
          </a:prstGeom>
          <a:noFill/>
          <a:ln/>
        </p:spPr>
        <p:txBody>
          <a:bodyPr wrap="none" lIns="0" tIns="0" rIns="0" bIns="0" rtlCol="0" anchor="t"/>
          <a:lstStyle/>
          <a:p>
            <a:pPr marL="0" indent="0" algn="l">
              <a:lnSpc>
                <a:spcPts val="1650"/>
              </a:lnSpc>
              <a:buNone/>
            </a:pPr>
            <a:r>
              <a:rPr lang="en-US" sz="1300" b="1" dirty="0">
                <a:solidFill>
                  <a:srgbClr val="F95F88"/>
                </a:solidFill>
                <a:latin typeface="Calibri" panose="020F0502020204030204" pitchFamily="34" charset="0"/>
                <a:ea typeface="Calibri" panose="020F0502020204030204" pitchFamily="34" charset="0"/>
                <a:cs typeface="Calibri" panose="020F0502020204030204" pitchFamily="34" charset="0"/>
              </a:rPr>
              <a:t>Ethical Considerations and Responsible Sniffing</a:t>
            </a:r>
            <a:endParaRPr lang="en-US" sz="1300" dirty="0"/>
          </a:p>
        </p:txBody>
      </p:sp>
      <p:sp>
        <p:nvSpPr>
          <p:cNvPr id="20" name="Shape 17"/>
          <p:cNvSpPr/>
          <p:nvPr/>
        </p:nvSpPr>
        <p:spPr>
          <a:xfrm>
            <a:off x="552688" y="5594866"/>
            <a:ext cx="13525024" cy="600194"/>
          </a:xfrm>
          <a:prstGeom prst="roundRect">
            <a:avLst>
              <a:gd name="adj" fmla="val 7183"/>
            </a:avLst>
          </a:prstGeom>
          <a:solidFill>
            <a:srgbClr val="FFB3F8"/>
          </a:solidFill>
          <a:ln/>
        </p:spPr>
        <p:txBody>
          <a:bodyPr/>
          <a:lstStyle/>
          <a:p>
            <a:endParaRPr lang="en-US"/>
          </a:p>
        </p:txBody>
      </p:sp>
      <p:pic>
        <p:nvPicPr>
          <p:cNvPr id="21" name="Image 1" descr="preencoded.png"/>
          <p:cNvPicPr>
            <a:picLocks noChangeAspect="1"/>
          </p:cNvPicPr>
          <p:nvPr/>
        </p:nvPicPr>
        <p:blipFill>
          <a:blip r:embed="rId4"/>
          <a:stretch>
            <a:fillRect/>
          </a:stretch>
        </p:blipFill>
        <p:spPr>
          <a:xfrm>
            <a:off x="655320" y="5747504"/>
            <a:ext cx="128230" cy="102632"/>
          </a:xfrm>
          <a:prstGeom prst="rect">
            <a:avLst/>
          </a:prstGeom>
        </p:spPr>
      </p:pic>
      <p:sp>
        <p:nvSpPr>
          <p:cNvPr id="22" name="Text 18"/>
          <p:cNvSpPr/>
          <p:nvPr/>
        </p:nvSpPr>
        <p:spPr>
          <a:xfrm>
            <a:off x="886182" y="5723096"/>
            <a:ext cx="13088898" cy="328374"/>
          </a:xfrm>
          <a:prstGeom prst="rect">
            <a:avLst/>
          </a:prstGeom>
          <a:noFill/>
          <a:ln/>
        </p:spPr>
        <p:txBody>
          <a:bodyPr wrap="square" lIns="0" tIns="0" rIns="0" bIns="0" rtlCol="0" anchor="t"/>
          <a:lstStyle/>
          <a:p>
            <a:pPr marL="0" indent="0" algn="l">
              <a:lnSpc>
                <a:spcPts val="1250"/>
              </a:lnSpc>
              <a:buNone/>
            </a:pPr>
            <a:r>
              <a:rPr lang="en-US" sz="800" dirty="0">
                <a:solidFill>
                  <a:srgbClr val="000000"/>
                </a:solidFill>
                <a:latin typeface="Inter" pitchFamily="34" charset="0"/>
                <a:ea typeface="Inter" pitchFamily="34" charset="-122"/>
                <a:cs typeface="Inter" pitchFamily="34" charset="-120"/>
              </a:rPr>
              <a:t>Network sniffing can capture sensitive information like usernames, passwords (if not encrypted), and private communications. Always ensure you have explicit permission before sniffing on any network you do not own or manage. Unauthorized sniffing is illegal and unethical.</a:t>
            </a:r>
            <a:endParaRPr lang="en-US" sz="800" dirty="0"/>
          </a:p>
        </p:txBody>
      </p:sp>
      <p:sp>
        <p:nvSpPr>
          <p:cNvPr id="23" name="Text 19"/>
          <p:cNvSpPr/>
          <p:nvPr/>
        </p:nvSpPr>
        <p:spPr>
          <a:xfrm>
            <a:off x="552688" y="6310432"/>
            <a:ext cx="13525024" cy="328374"/>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As you gain proficiency, remember that with great power comes great responsibility. Network sniffing is a powerful tool that, when misused, can violate privacy and legal boundaries. Always adhere to ethical guidelines and relevant laws. In cybersecurity, this tool is intended for legitimate purposes such as:</a:t>
            </a:r>
            <a:endParaRPr lang="en-US" sz="800" dirty="0"/>
          </a:p>
        </p:txBody>
      </p:sp>
      <p:sp>
        <p:nvSpPr>
          <p:cNvPr id="24" name="Text 20"/>
          <p:cNvSpPr/>
          <p:nvPr/>
        </p:nvSpPr>
        <p:spPr>
          <a:xfrm>
            <a:off x="552688" y="6754177"/>
            <a:ext cx="13525024" cy="164187"/>
          </a:xfrm>
          <a:prstGeom prst="rect">
            <a:avLst/>
          </a:prstGeom>
          <a:noFill/>
          <a:ln/>
        </p:spPr>
        <p:txBody>
          <a:bodyPr wrap="none" lIns="0" tIns="0" rIns="0" bIns="0" rtlCol="0" anchor="t"/>
          <a:lstStyle/>
          <a:p>
            <a:pPr marL="342900" indent="-342900" algn="l">
              <a:lnSpc>
                <a:spcPts val="1250"/>
              </a:lnSpc>
              <a:buSzPct val="100000"/>
              <a:buChar char="•"/>
            </a:pPr>
            <a:r>
              <a:rPr lang="en-US" sz="800" b="1" dirty="0">
                <a:solidFill>
                  <a:srgbClr val="272525"/>
                </a:solidFill>
                <a:latin typeface="Inter" pitchFamily="34" charset="0"/>
                <a:ea typeface="Inter" pitchFamily="34" charset="-122"/>
                <a:cs typeface="Inter" pitchFamily="34" charset="-120"/>
              </a:rPr>
              <a:t>Troubleshooting:</a:t>
            </a:r>
            <a:r>
              <a:rPr lang="en-US" sz="800" dirty="0">
                <a:solidFill>
                  <a:srgbClr val="272525"/>
                </a:solidFill>
                <a:latin typeface="Inter" pitchFamily="34" charset="0"/>
                <a:ea typeface="Inter" pitchFamily="34" charset="-122"/>
                <a:cs typeface="Inter" pitchFamily="34" charset="-120"/>
              </a:rPr>
              <a:t> Diagnosing network performance issues.</a:t>
            </a:r>
            <a:endParaRPr lang="en-US" sz="800" dirty="0"/>
          </a:p>
        </p:txBody>
      </p:sp>
      <p:sp>
        <p:nvSpPr>
          <p:cNvPr id="25" name="Text 21"/>
          <p:cNvSpPr/>
          <p:nvPr/>
        </p:nvSpPr>
        <p:spPr>
          <a:xfrm>
            <a:off x="552688" y="6954202"/>
            <a:ext cx="13525024" cy="164187"/>
          </a:xfrm>
          <a:prstGeom prst="rect">
            <a:avLst/>
          </a:prstGeom>
          <a:noFill/>
          <a:ln/>
        </p:spPr>
        <p:txBody>
          <a:bodyPr wrap="none" lIns="0" tIns="0" rIns="0" bIns="0" rtlCol="0" anchor="t"/>
          <a:lstStyle/>
          <a:p>
            <a:pPr marL="342900" indent="-342900" algn="l">
              <a:lnSpc>
                <a:spcPts val="1250"/>
              </a:lnSpc>
              <a:buSzPct val="100000"/>
              <a:buChar char="•"/>
            </a:pPr>
            <a:r>
              <a:rPr lang="en-US" sz="800" b="1" dirty="0">
                <a:solidFill>
                  <a:srgbClr val="272525"/>
                </a:solidFill>
                <a:latin typeface="Inter" pitchFamily="34" charset="0"/>
                <a:ea typeface="Inter" pitchFamily="34" charset="-122"/>
                <a:cs typeface="Inter" pitchFamily="34" charset="-120"/>
              </a:rPr>
              <a:t>Security Audits:</a:t>
            </a:r>
            <a:r>
              <a:rPr lang="en-US" sz="800" dirty="0">
                <a:solidFill>
                  <a:srgbClr val="272525"/>
                </a:solidFill>
                <a:latin typeface="Inter" pitchFamily="34" charset="0"/>
                <a:ea typeface="Inter" pitchFamily="34" charset="-122"/>
                <a:cs typeface="Inter" pitchFamily="34" charset="-120"/>
              </a:rPr>
              <a:t> Identifying vulnerabilities or unauthorized communications on *your own* networks.</a:t>
            </a:r>
            <a:endParaRPr lang="en-US" sz="800" dirty="0"/>
          </a:p>
        </p:txBody>
      </p:sp>
      <p:sp>
        <p:nvSpPr>
          <p:cNvPr id="26" name="Text 22"/>
          <p:cNvSpPr/>
          <p:nvPr/>
        </p:nvSpPr>
        <p:spPr>
          <a:xfrm>
            <a:off x="552688" y="7154227"/>
            <a:ext cx="13525024" cy="164187"/>
          </a:xfrm>
          <a:prstGeom prst="rect">
            <a:avLst/>
          </a:prstGeom>
          <a:noFill/>
          <a:ln/>
        </p:spPr>
        <p:txBody>
          <a:bodyPr wrap="none" lIns="0" tIns="0" rIns="0" bIns="0" rtlCol="0" anchor="t"/>
          <a:lstStyle/>
          <a:p>
            <a:pPr marL="342900" indent="-342900" algn="l">
              <a:lnSpc>
                <a:spcPts val="1250"/>
              </a:lnSpc>
              <a:buSzPct val="100000"/>
              <a:buChar char="•"/>
            </a:pPr>
            <a:r>
              <a:rPr lang="en-US" sz="800" b="1" dirty="0">
                <a:solidFill>
                  <a:srgbClr val="272525"/>
                </a:solidFill>
                <a:latin typeface="Inter" pitchFamily="34" charset="0"/>
                <a:ea typeface="Inter" pitchFamily="34" charset="-122"/>
                <a:cs typeface="Inter" pitchFamily="34" charset="-120"/>
              </a:rPr>
              <a:t>Incident Response:</a:t>
            </a:r>
            <a:r>
              <a:rPr lang="en-US" sz="800" dirty="0">
                <a:solidFill>
                  <a:srgbClr val="272525"/>
                </a:solidFill>
                <a:latin typeface="Inter" pitchFamily="34" charset="0"/>
                <a:ea typeface="Inter" pitchFamily="34" charset="-122"/>
                <a:cs typeface="Inter" pitchFamily="34" charset="-120"/>
              </a:rPr>
              <a:t> Investigating confirmed security breaches to understand attack vectors and data exfiltration.</a:t>
            </a:r>
            <a:endParaRPr lang="en-US" sz="800" dirty="0"/>
          </a:p>
        </p:txBody>
      </p:sp>
      <p:sp>
        <p:nvSpPr>
          <p:cNvPr id="27" name="Text 23"/>
          <p:cNvSpPr/>
          <p:nvPr/>
        </p:nvSpPr>
        <p:spPr>
          <a:xfrm>
            <a:off x="552688" y="7354253"/>
            <a:ext cx="13525024" cy="164187"/>
          </a:xfrm>
          <a:prstGeom prst="rect">
            <a:avLst/>
          </a:prstGeom>
          <a:noFill/>
          <a:ln/>
        </p:spPr>
        <p:txBody>
          <a:bodyPr wrap="none" lIns="0" tIns="0" rIns="0" bIns="0" rtlCol="0" anchor="t"/>
          <a:lstStyle/>
          <a:p>
            <a:pPr marL="342900" indent="-342900" algn="l">
              <a:lnSpc>
                <a:spcPts val="1250"/>
              </a:lnSpc>
              <a:buSzPct val="100000"/>
              <a:buChar char="•"/>
            </a:pPr>
            <a:r>
              <a:rPr lang="en-US" sz="800" b="1" dirty="0">
                <a:solidFill>
                  <a:srgbClr val="272525"/>
                </a:solidFill>
                <a:latin typeface="Inter" pitchFamily="34" charset="0"/>
                <a:ea typeface="Inter" pitchFamily="34" charset="-122"/>
                <a:cs typeface="Inter" pitchFamily="34" charset="-120"/>
              </a:rPr>
              <a:t>Education:</a:t>
            </a:r>
            <a:r>
              <a:rPr lang="en-US" sz="800" dirty="0">
                <a:solidFill>
                  <a:srgbClr val="272525"/>
                </a:solidFill>
                <a:latin typeface="Inter" pitchFamily="34" charset="0"/>
                <a:ea typeface="Inter" pitchFamily="34" charset="-122"/>
                <a:cs typeface="Inter" pitchFamily="34" charset="-120"/>
              </a:rPr>
              <a:t> Learning how network protocols work in a controlled environment.</a:t>
            </a:r>
            <a:endParaRPr lang="en-US" sz="800" dirty="0"/>
          </a:p>
        </p:txBody>
      </p:sp>
      <p:sp>
        <p:nvSpPr>
          <p:cNvPr id="28" name="Text 24"/>
          <p:cNvSpPr/>
          <p:nvPr/>
        </p:nvSpPr>
        <p:spPr>
          <a:xfrm>
            <a:off x="552688" y="7633811"/>
            <a:ext cx="13525024" cy="164187"/>
          </a:xfrm>
          <a:prstGeom prst="rect">
            <a:avLst/>
          </a:prstGeom>
          <a:noFill/>
          <a:ln/>
        </p:spPr>
        <p:txBody>
          <a:bodyPr wrap="non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By using network sniffers responsibly and ethically, you transform a potentially intrusive tool into an invaluable asset for maintaining a secure and efficient network environment.</a:t>
            </a:r>
            <a:endParaRPr lang="en-US" sz="800" dirty="0"/>
          </a:p>
        </p:txBody>
      </p:sp>
      <p:sp>
        <p:nvSpPr>
          <p:cNvPr id="29" name="Rectangle: Rounded Corners 28">
            <a:extLst>
              <a:ext uri="{FF2B5EF4-FFF2-40B4-BE49-F238E27FC236}">
                <a16:creationId xmlns:a16="http://schemas.microsoft.com/office/drawing/2014/main" id="{126C96F3-5227-228F-CCCA-B30BDE276567}"/>
              </a:ext>
            </a:extLst>
          </p:cNvPr>
          <p:cNvSpPr/>
          <p:nvPr/>
        </p:nvSpPr>
        <p:spPr>
          <a:xfrm>
            <a:off x="12813632" y="7724274"/>
            <a:ext cx="1708484" cy="409073"/>
          </a:xfrm>
          <a:prstGeom prst="round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9BE02FF-1419-C8B6-0019-ED2497CECCF0}"/>
              </a:ext>
            </a:extLst>
          </p:cNvPr>
          <p:cNvSpPr/>
          <p:nvPr/>
        </p:nvSpPr>
        <p:spPr>
          <a:xfrm>
            <a:off x="12873790" y="7748337"/>
            <a:ext cx="1672389" cy="397042"/>
          </a:xfrm>
          <a:prstGeom prst="round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thank you card with text&#10;&#10;AI-generated content may be incorrect.">
            <a:extLst>
              <a:ext uri="{FF2B5EF4-FFF2-40B4-BE49-F238E27FC236}">
                <a16:creationId xmlns:a16="http://schemas.microsoft.com/office/drawing/2014/main" id="{E613494D-7AE2-984A-FD82-57D076CD88A8}"/>
              </a:ext>
            </a:extLst>
          </p:cNvPr>
          <p:cNvPicPr>
            <a:picLocks noChangeAspect="1"/>
          </p:cNvPicPr>
          <p:nvPr/>
        </p:nvPicPr>
        <p:blipFill>
          <a:blip r:embed="rId2"/>
          <a:stretch>
            <a:fillRect/>
          </a:stretch>
        </p:blipFill>
        <p:spPr>
          <a:xfrm>
            <a:off x="1143000" y="0"/>
            <a:ext cx="12344400" cy="8229600"/>
          </a:xfrm>
          <a:prstGeom prst="rect">
            <a:avLst/>
          </a:prstGeom>
        </p:spPr>
      </p:pic>
    </p:spTree>
    <p:extLst>
      <p:ext uri="{BB962C8B-B14F-4D97-AF65-F5344CB8AC3E}">
        <p14:creationId xmlns:p14="http://schemas.microsoft.com/office/powerpoint/2010/main" val="3529466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TotalTime>
  <Words>3000</Words>
  <Application>Microsoft Office PowerPoint</Application>
  <PresentationFormat>Custom</PresentationFormat>
  <Paragraphs>152</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Arial</vt:lpstr>
      <vt:lpstr>Inter</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Eman Jafri</cp:lastModifiedBy>
  <cp:revision>8</cp:revision>
  <dcterms:created xsi:type="dcterms:W3CDTF">2025-11-15T06:48:42Z</dcterms:created>
  <dcterms:modified xsi:type="dcterms:W3CDTF">2025-11-27T06:55:38Z</dcterms:modified>
</cp:coreProperties>
</file>